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8288000" cy="10287000"/>
  <p:notesSz cx="6858000" cy="9144000"/>
  <p:embeddedFontLst>
    <p:embeddedFont>
      <p:font typeface="Bebas Neue Bold" charset="1" panose="020B0606020202050201"/>
      <p:regular r:id="rId30"/>
    </p:embeddedFont>
    <p:embeddedFont>
      <p:font typeface="Bebas Neue" charset="1" panose="00000500000000000000"/>
      <p:regular r:id="rId31"/>
    </p:embeddedFont>
    <p:embeddedFont>
      <p:font typeface="Open Sauce" charset="1" panose="00000500000000000000"/>
      <p:regular r:id="rId32"/>
    </p:embeddedFont>
    <p:embeddedFont>
      <p:font typeface="Battle Scarred" charset="1" panose="00000000000000000000"/>
      <p:regular r:id="rId33"/>
    </p:embeddedFont>
    <p:embeddedFont>
      <p:font typeface="Cardo" charset="1" panose="02020600000000000000"/>
      <p:regular r:id="rId34"/>
    </p:embeddedFont>
    <p:embeddedFont>
      <p:font typeface="Open Sauce Bold" charset="1" panose="00000800000000000000"/>
      <p:regular r:id="rId35"/>
    </p:embeddedFont>
    <p:embeddedFont>
      <p:font typeface="Open Sauce Light" charset="1" panose="00000400000000000000"/>
      <p:regular r:id="rId36"/>
    </p:embeddedFont>
    <p:embeddedFont>
      <p:font typeface="Roboto Bold" charset="1" panose="0200000000000000000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6.png" Type="http://schemas.openxmlformats.org/officeDocument/2006/relationships/image"/><Relationship Id="rId4" Target="../media/image27.png" Type="http://schemas.openxmlformats.org/officeDocument/2006/relationships/image"/><Relationship Id="rId5" Target="../media/image3.png" Type="http://schemas.openxmlformats.org/officeDocument/2006/relationships/image"/><Relationship Id="rId6" Target="../media/image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8.jpeg" Type="http://schemas.openxmlformats.org/officeDocument/2006/relationships/image"/><Relationship Id="rId4" Target="../media/image29.jpeg" Type="http://schemas.openxmlformats.org/officeDocument/2006/relationships/image"/><Relationship Id="rId5" Target="../media/image30.jpeg" Type="http://schemas.openxmlformats.org/officeDocument/2006/relationships/image"/><Relationship Id="rId6" Target="../media/image31.jpeg" Type="http://schemas.openxmlformats.org/officeDocument/2006/relationships/image"/><Relationship Id="rId7" Target="../media/image32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33.jpeg" Type="http://schemas.openxmlformats.org/officeDocument/2006/relationships/image"/><Relationship Id="rId4" Target="../media/image34.jpeg" Type="http://schemas.openxmlformats.org/officeDocument/2006/relationships/image"/><Relationship Id="rId5" Target="../media/image35.jpeg" Type="http://schemas.openxmlformats.org/officeDocument/2006/relationships/image"/><Relationship Id="rId6" Target="../media/image36.jpeg" Type="http://schemas.openxmlformats.org/officeDocument/2006/relationships/image"/><Relationship Id="rId7" Target="../media/image37.jpeg" Type="http://schemas.openxmlformats.org/officeDocument/2006/relationships/image"/><Relationship Id="rId8" Target="../media/image38.jpeg" Type="http://schemas.openxmlformats.org/officeDocument/2006/relationships/image"/><Relationship Id="rId9" Target="../media/image39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Relationship Id="rId3" Target="../media/image41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42.jpeg" Type="http://schemas.openxmlformats.org/officeDocument/2006/relationships/image"/><Relationship Id="rId4" Target="../media/image43.jpeg" Type="http://schemas.openxmlformats.org/officeDocument/2006/relationships/image"/><Relationship Id="rId5" Target="../media/image44.jpeg" Type="http://schemas.openxmlformats.org/officeDocument/2006/relationships/image"/><Relationship Id="rId6" Target="../media/image45.jpeg" Type="http://schemas.openxmlformats.org/officeDocument/2006/relationships/image"/><Relationship Id="rId7" Target="../media/image46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png" Type="http://schemas.openxmlformats.org/officeDocument/2006/relationships/image"/><Relationship Id="rId11" Target="../media/image56.svg" Type="http://schemas.openxmlformats.org/officeDocument/2006/relationships/image"/><Relationship Id="rId12" Target="../media/image57.png" Type="http://schemas.openxmlformats.org/officeDocument/2006/relationships/image"/><Relationship Id="rId13" Target="../media/image58.svg" Type="http://schemas.openxmlformats.org/officeDocument/2006/relationships/image"/><Relationship Id="rId14" Target="../media/image59.png" Type="http://schemas.openxmlformats.org/officeDocument/2006/relationships/image"/><Relationship Id="rId15" Target="../media/image60.svg" Type="http://schemas.openxmlformats.org/officeDocument/2006/relationships/image"/><Relationship Id="rId16" Target="../media/image61.png" Type="http://schemas.openxmlformats.org/officeDocument/2006/relationships/image"/><Relationship Id="rId17" Target="../media/image62.svg" Type="http://schemas.openxmlformats.org/officeDocument/2006/relationships/image"/><Relationship Id="rId18" Target="../media/image63.png" Type="http://schemas.openxmlformats.org/officeDocument/2006/relationships/image"/><Relationship Id="rId19" Target="../media/image64.svg" Type="http://schemas.openxmlformats.org/officeDocument/2006/relationships/image"/><Relationship Id="rId2" Target="../media/image47.jpeg" Type="http://schemas.openxmlformats.org/officeDocument/2006/relationships/image"/><Relationship Id="rId20" Target="../media/image65.png" Type="http://schemas.openxmlformats.org/officeDocument/2006/relationships/image"/><Relationship Id="rId21" Target="../media/image66.svg" Type="http://schemas.openxmlformats.org/officeDocument/2006/relationships/image"/><Relationship Id="rId22" Target="../media/image67.png" Type="http://schemas.openxmlformats.org/officeDocument/2006/relationships/image"/><Relationship Id="rId3" Target="../media/image48.png" Type="http://schemas.openxmlformats.org/officeDocument/2006/relationships/image"/><Relationship Id="rId4" Target="../media/image49.png" Type="http://schemas.openxmlformats.org/officeDocument/2006/relationships/image"/><Relationship Id="rId5" Target="../media/image50.png" Type="http://schemas.openxmlformats.org/officeDocument/2006/relationships/image"/><Relationship Id="rId6" Target="../media/image51.svg" Type="http://schemas.openxmlformats.org/officeDocument/2006/relationships/image"/><Relationship Id="rId7" Target="../media/image52.png" Type="http://schemas.openxmlformats.org/officeDocument/2006/relationships/image"/><Relationship Id="rId8" Target="../media/image53.svg" Type="http://schemas.openxmlformats.org/officeDocument/2006/relationships/image"/><Relationship Id="rId9" Target="../media/image5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svg" Type="http://schemas.openxmlformats.org/officeDocument/2006/relationships/image"/><Relationship Id="rId11" Target="../media/image75.png" Type="http://schemas.openxmlformats.org/officeDocument/2006/relationships/image"/><Relationship Id="rId12" Target="../media/image76.svg" Type="http://schemas.openxmlformats.org/officeDocument/2006/relationships/image"/><Relationship Id="rId13" Target="../media/image77.png" Type="http://schemas.openxmlformats.org/officeDocument/2006/relationships/image"/><Relationship Id="rId14" Target="../media/image78.svg" Type="http://schemas.openxmlformats.org/officeDocument/2006/relationships/image"/><Relationship Id="rId2" Target="../media/image47.jpeg" Type="http://schemas.openxmlformats.org/officeDocument/2006/relationships/image"/><Relationship Id="rId3" Target="../media/image52.png" Type="http://schemas.openxmlformats.org/officeDocument/2006/relationships/image"/><Relationship Id="rId4" Target="../media/image53.svg" Type="http://schemas.openxmlformats.org/officeDocument/2006/relationships/image"/><Relationship Id="rId5" Target="../media/image49.png" Type="http://schemas.openxmlformats.org/officeDocument/2006/relationships/image"/><Relationship Id="rId6" Target="../media/image48.png" Type="http://schemas.openxmlformats.org/officeDocument/2006/relationships/image"/><Relationship Id="rId7" Target="../media/image71.png" Type="http://schemas.openxmlformats.org/officeDocument/2006/relationships/image"/><Relationship Id="rId8" Target="../media/image72.svg" Type="http://schemas.openxmlformats.org/officeDocument/2006/relationships/image"/><Relationship Id="rId9" Target="../media/image7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svg" Type="http://schemas.openxmlformats.org/officeDocument/2006/relationships/image"/><Relationship Id="rId11" Target="../media/image13.png" Type="http://schemas.openxmlformats.org/officeDocument/2006/relationships/image"/><Relationship Id="rId12" Target="../media/image14.svg" Type="http://schemas.openxmlformats.org/officeDocument/2006/relationships/image"/><Relationship Id="rId13" Target="../media/image15.png" Type="http://schemas.openxmlformats.org/officeDocument/2006/relationships/image"/><Relationship Id="rId14" Target="../media/image16.svg" Type="http://schemas.openxmlformats.org/officeDocument/2006/relationships/image"/><Relationship Id="rId15" Target="../media/image17.png" Type="http://schemas.openxmlformats.org/officeDocument/2006/relationships/image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79.png" Type="http://schemas.openxmlformats.org/officeDocument/2006/relationships/image"/><Relationship Id="rId4" Target="../media/image80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81.png" Type="http://schemas.openxmlformats.org/officeDocument/2006/relationships/image"/><Relationship Id="rId4" Target="../media/image82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48.png" Type="http://schemas.openxmlformats.org/officeDocument/2006/relationships/image"/><Relationship Id="rId4" Target="../media/image49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3.png" Type="http://schemas.openxmlformats.org/officeDocument/2006/relationships/image"/><Relationship Id="rId3" Target="../media/image84.png" Type="http://schemas.openxmlformats.org/officeDocument/2006/relationships/image"/><Relationship Id="rId4" Target="../media/image8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4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8.pn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.pn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2.pn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19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5.png" Type="http://schemas.openxmlformats.org/officeDocument/2006/relationships/image"/><Relationship Id="rId4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962" r="0" b="-15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211814" y="6561397"/>
            <a:ext cx="3076186" cy="3725603"/>
          </a:xfrm>
          <a:custGeom>
            <a:avLst/>
            <a:gdLst/>
            <a:ahLst/>
            <a:cxnLst/>
            <a:rect r="r" b="b" t="t" l="l"/>
            <a:pathLst>
              <a:path h="3725603" w="3076186">
                <a:moveTo>
                  <a:pt x="0" y="0"/>
                </a:moveTo>
                <a:lnTo>
                  <a:pt x="3076186" y="0"/>
                </a:lnTo>
                <a:lnTo>
                  <a:pt x="3076186" y="3725603"/>
                </a:lnTo>
                <a:lnTo>
                  <a:pt x="0" y="3725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1777" y="7170247"/>
            <a:ext cx="3679831" cy="2507902"/>
          </a:xfrm>
          <a:custGeom>
            <a:avLst/>
            <a:gdLst/>
            <a:ahLst/>
            <a:cxnLst/>
            <a:rect r="r" b="b" t="t" l="l"/>
            <a:pathLst>
              <a:path h="2507902" w="3679831">
                <a:moveTo>
                  <a:pt x="0" y="0"/>
                </a:moveTo>
                <a:lnTo>
                  <a:pt x="3679831" y="0"/>
                </a:lnTo>
                <a:lnTo>
                  <a:pt x="3679831" y="2507903"/>
                </a:lnTo>
                <a:lnTo>
                  <a:pt x="0" y="2507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408" t="-20164" r="-21401" b="-22521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71777" y="667257"/>
            <a:ext cx="17944447" cy="1944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875"/>
              </a:lnSpc>
              <a:spcBef>
                <a:spcPct val="0"/>
              </a:spcBef>
            </a:pPr>
            <a:r>
              <a:rPr lang="en-US" b="true" sz="16134">
                <a:solidFill>
                  <a:srgbClr val="FF3131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szkoła podstawowa nr 32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1777" y="2221652"/>
            <a:ext cx="17944447" cy="1989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11"/>
              </a:lnSpc>
            </a:pPr>
            <a:r>
              <a:rPr lang="en-US" sz="7436" b="true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z oddziałami integracyjnymi im. małego powstańca </a:t>
            </a:r>
          </a:p>
          <a:p>
            <a:pPr algn="ctr" marL="0" indent="0" lvl="0">
              <a:lnSpc>
                <a:spcPts val="7511"/>
              </a:lnSpc>
            </a:pPr>
            <a:r>
              <a:rPr lang="en-US" b="true" sz="7436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w warszawie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1777" y="5449159"/>
            <a:ext cx="17944447" cy="3293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08"/>
              </a:lnSpc>
            </a:pPr>
            <a:r>
              <a:rPr lang="en-US" b="true" sz="13635" spc="409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oddział sportowy</a:t>
            </a:r>
          </a:p>
          <a:p>
            <a:pPr algn="ctr" marL="0" indent="0" lvl="0">
              <a:lnSpc>
                <a:spcPts val="12408"/>
              </a:lnSpc>
            </a:pPr>
            <a:r>
              <a:rPr lang="en-US" b="true" sz="13635" spc="409">
                <a:solidFill>
                  <a:srgbClr val="FF3131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judo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036518" y="0"/>
            <a:ext cx="5341455" cy="10436286"/>
            <a:chOff x="0" y="0"/>
            <a:chExt cx="1406803" cy="27486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06803" cy="2748652"/>
            </a:xfrm>
            <a:custGeom>
              <a:avLst/>
              <a:gdLst/>
              <a:ahLst/>
              <a:cxnLst/>
              <a:rect r="r" b="b" t="t" l="l"/>
              <a:pathLst>
                <a:path h="2748652" w="1406803">
                  <a:moveTo>
                    <a:pt x="0" y="0"/>
                  </a:moveTo>
                  <a:lnTo>
                    <a:pt x="1406803" y="0"/>
                  </a:lnTo>
                  <a:lnTo>
                    <a:pt x="1406803" y="2748652"/>
                  </a:lnTo>
                  <a:lnTo>
                    <a:pt x="0" y="27486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406803" cy="27962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5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3601727" y="206418"/>
            <a:ext cx="4211038" cy="4531443"/>
          </a:xfrm>
          <a:custGeom>
            <a:avLst/>
            <a:gdLst/>
            <a:ahLst/>
            <a:cxnLst/>
            <a:rect r="r" b="b" t="t" l="l"/>
            <a:pathLst>
              <a:path h="4531443" w="4211038">
                <a:moveTo>
                  <a:pt x="0" y="0"/>
                </a:moveTo>
                <a:lnTo>
                  <a:pt x="4211038" y="0"/>
                </a:lnTo>
                <a:lnTo>
                  <a:pt x="4211038" y="4531443"/>
                </a:lnTo>
                <a:lnTo>
                  <a:pt x="0" y="4531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270862" y="5218143"/>
            <a:ext cx="4872767" cy="4539325"/>
          </a:xfrm>
          <a:custGeom>
            <a:avLst/>
            <a:gdLst/>
            <a:ahLst/>
            <a:cxnLst/>
            <a:rect r="r" b="b" t="t" l="l"/>
            <a:pathLst>
              <a:path h="4539325" w="4872767">
                <a:moveTo>
                  <a:pt x="0" y="0"/>
                </a:moveTo>
                <a:lnTo>
                  <a:pt x="4872767" y="0"/>
                </a:lnTo>
                <a:lnTo>
                  <a:pt x="4872767" y="4539325"/>
                </a:lnTo>
                <a:lnTo>
                  <a:pt x="0" y="45393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1279" t="-27438" r="-51279" b="-2680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868126" y="4850165"/>
            <a:ext cx="5294549" cy="3537820"/>
          </a:xfrm>
          <a:custGeom>
            <a:avLst/>
            <a:gdLst/>
            <a:ahLst/>
            <a:cxnLst/>
            <a:rect r="r" b="b" t="t" l="l"/>
            <a:pathLst>
              <a:path h="3537820" w="5294549">
                <a:moveTo>
                  <a:pt x="0" y="0"/>
                </a:moveTo>
                <a:lnTo>
                  <a:pt x="5294549" y="0"/>
                </a:lnTo>
                <a:lnTo>
                  <a:pt x="5294549" y="3537821"/>
                </a:lnTo>
                <a:lnTo>
                  <a:pt x="0" y="35378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558" t="-20380" r="-19633" b="-20511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88989" y="535113"/>
            <a:ext cx="12652822" cy="3739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00"/>
              </a:lnSpc>
              <a:spcBef>
                <a:spcPct val="0"/>
              </a:spcBef>
            </a:pPr>
            <a:r>
              <a:rPr lang="en-US" b="true" sz="96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współpraca z licencjonowanym klubem polskiego związku judo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0" y="7487806"/>
            <a:ext cx="2311262" cy="2799194"/>
          </a:xfrm>
          <a:custGeom>
            <a:avLst/>
            <a:gdLst/>
            <a:ahLst/>
            <a:cxnLst/>
            <a:rect r="r" b="b" t="t" l="l"/>
            <a:pathLst>
              <a:path h="2799194" w="2311262">
                <a:moveTo>
                  <a:pt x="0" y="0"/>
                </a:moveTo>
                <a:lnTo>
                  <a:pt x="2311262" y="0"/>
                </a:lnTo>
                <a:lnTo>
                  <a:pt x="2311262" y="2799194"/>
                </a:lnTo>
                <a:lnTo>
                  <a:pt x="0" y="27991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01467" y="0"/>
            <a:ext cx="9080099" cy="6053399"/>
          </a:xfrm>
          <a:custGeom>
            <a:avLst/>
            <a:gdLst/>
            <a:ahLst/>
            <a:cxnLst/>
            <a:rect r="r" b="b" t="t" l="l"/>
            <a:pathLst>
              <a:path h="6053399" w="9080099">
                <a:moveTo>
                  <a:pt x="0" y="0"/>
                </a:moveTo>
                <a:lnTo>
                  <a:pt x="9080099" y="0"/>
                </a:lnTo>
                <a:lnTo>
                  <a:pt x="9080099" y="6053399"/>
                </a:lnTo>
                <a:lnTo>
                  <a:pt x="0" y="6053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978632" y="-284269"/>
            <a:ext cx="5519910" cy="6337668"/>
          </a:xfrm>
          <a:custGeom>
            <a:avLst/>
            <a:gdLst/>
            <a:ahLst/>
            <a:cxnLst/>
            <a:rect r="r" b="b" t="t" l="l"/>
            <a:pathLst>
              <a:path h="6337668" w="5519910">
                <a:moveTo>
                  <a:pt x="0" y="0"/>
                </a:moveTo>
                <a:lnTo>
                  <a:pt x="5519910" y="0"/>
                </a:lnTo>
                <a:lnTo>
                  <a:pt x="5519910" y="6337668"/>
                </a:lnTo>
                <a:lnTo>
                  <a:pt x="0" y="63376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6129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61645" y="-13805"/>
            <a:ext cx="4908120" cy="6067204"/>
          </a:xfrm>
          <a:custGeom>
            <a:avLst/>
            <a:gdLst/>
            <a:ahLst/>
            <a:cxnLst/>
            <a:rect r="r" b="b" t="t" l="l"/>
            <a:pathLst>
              <a:path h="6067204" w="4908120">
                <a:moveTo>
                  <a:pt x="0" y="0"/>
                </a:moveTo>
                <a:lnTo>
                  <a:pt x="4908120" y="0"/>
                </a:lnTo>
                <a:lnTo>
                  <a:pt x="4908120" y="6067204"/>
                </a:lnTo>
                <a:lnTo>
                  <a:pt x="0" y="6067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32" t="-26965" r="-2332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6053399"/>
            <a:ext cx="10022404" cy="4913015"/>
          </a:xfrm>
          <a:custGeom>
            <a:avLst/>
            <a:gdLst/>
            <a:ahLst/>
            <a:cxnLst/>
            <a:rect r="r" b="b" t="t" l="l"/>
            <a:pathLst>
              <a:path h="4913015" w="10022404">
                <a:moveTo>
                  <a:pt x="0" y="0"/>
                </a:moveTo>
                <a:lnTo>
                  <a:pt x="10022404" y="0"/>
                </a:lnTo>
                <a:lnTo>
                  <a:pt x="10022404" y="4913015"/>
                </a:lnTo>
                <a:lnTo>
                  <a:pt x="0" y="49130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5998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022404" y="6053399"/>
            <a:ext cx="8747361" cy="4931736"/>
          </a:xfrm>
          <a:custGeom>
            <a:avLst/>
            <a:gdLst/>
            <a:ahLst/>
            <a:cxnLst/>
            <a:rect r="r" b="b" t="t" l="l"/>
            <a:pathLst>
              <a:path h="4931736" w="8747361">
                <a:moveTo>
                  <a:pt x="0" y="0"/>
                </a:moveTo>
                <a:lnTo>
                  <a:pt x="8747361" y="0"/>
                </a:lnTo>
                <a:lnTo>
                  <a:pt x="8747361" y="4931737"/>
                </a:lnTo>
                <a:lnTo>
                  <a:pt x="0" y="4931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9122" r="0" b="-9122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5519910" cy="6808210"/>
          </a:xfrm>
          <a:custGeom>
            <a:avLst/>
            <a:gdLst/>
            <a:ahLst/>
            <a:cxnLst/>
            <a:rect r="r" b="b" t="t" l="l"/>
            <a:pathLst>
              <a:path h="6808210" w="5519910">
                <a:moveTo>
                  <a:pt x="0" y="0"/>
                </a:moveTo>
                <a:lnTo>
                  <a:pt x="5519910" y="0"/>
                </a:lnTo>
                <a:lnTo>
                  <a:pt x="5519910" y="6808210"/>
                </a:lnTo>
                <a:lnTo>
                  <a:pt x="0" y="6808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810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519910" y="0"/>
            <a:ext cx="4340629" cy="6808210"/>
          </a:xfrm>
          <a:custGeom>
            <a:avLst/>
            <a:gdLst/>
            <a:ahLst/>
            <a:cxnLst/>
            <a:rect r="r" b="b" t="t" l="l"/>
            <a:pathLst>
              <a:path h="6808210" w="4340629">
                <a:moveTo>
                  <a:pt x="0" y="0"/>
                </a:moveTo>
                <a:lnTo>
                  <a:pt x="4340629" y="0"/>
                </a:lnTo>
                <a:lnTo>
                  <a:pt x="4340629" y="6808210"/>
                </a:lnTo>
                <a:lnTo>
                  <a:pt x="0" y="6808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1325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860539" y="0"/>
            <a:ext cx="4340629" cy="6808210"/>
          </a:xfrm>
          <a:custGeom>
            <a:avLst/>
            <a:gdLst/>
            <a:ahLst/>
            <a:cxnLst/>
            <a:rect r="r" b="b" t="t" l="l"/>
            <a:pathLst>
              <a:path h="6808210" w="4340629">
                <a:moveTo>
                  <a:pt x="0" y="0"/>
                </a:moveTo>
                <a:lnTo>
                  <a:pt x="4340629" y="0"/>
                </a:lnTo>
                <a:lnTo>
                  <a:pt x="4340629" y="6808210"/>
                </a:lnTo>
                <a:lnTo>
                  <a:pt x="0" y="6808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1325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01876" y="41893"/>
            <a:ext cx="5087268" cy="6766317"/>
          </a:xfrm>
          <a:custGeom>
            <a:avLst/>
            <a:gdLst/>
            <a:ahLst/>
            <a:cxnLst/>
            <a:rect r="r" b="b" t="t" l="l"/>
            <a:pathLst>
              <a:path h="6766317" w="5087268">
                <a:moveTo>
                  <a:pt x="0" y="0"/>
                </a:moveTo>
                <a:lnTo>
                  <a:pt x="5087268" y="0"/>
                </a:lnTo>
                <a:lnTo>
                  <a:pt x="5087268" y="6766317"/>
                </a:lnTo>
                <a:lnTo>
                  <a:pt x="0" y="67663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2722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01965" y="5831180"/>
            <a:ext cx="3469933" cy="4985066"/>
          </a:xfrm>
          <a:custGeom>
            <a:avLst/>
            <a:gdLst/>
            <a:ahLst/>
            <a:cxnLst/>
            <a:rect r="r" b="b" t="t" l="l"/>
            <a:pathLst>
              <a:path h="4985066" w="3469933">
                <a:moveTo>
                  <a:pt x="0" y="0"/>
                </a:moveTo>
                <a:lnTo>
                  <a:pt x="3469933" y="0"/>
                </a:lnTo>
                <a:lnTo>
                  <a:pt x="3469933" y="4985066"/>
                </a:lnTo>
                <a:lnTo>
                  <a:pt x="0" y="49850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5062" r="0" b="-2961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367968" y="6802273"/>
            <a:ext cx="10533908" cy="3484727"/>
          </a:xfrm>
          <a:custGeom>
            <a:avLst/>
            <a:gdLst/>
            <a:ahLst/>
            <a:cxnLst/>
            <a:rect r="r" b="b" t="t" l="l"/>
            <a:pathLst>
              <a:path h="3484727" w="10533908">
                <a:moveTo>
                  <a:pt x="0" y="0"/>
                </a:moveTo>
                <a:lnTo>
                  <a:pt x="10533908" y="0"/>
                </a:lnTo>
                <a:lnTo>
                  <a:pt x="10533908" y="3484727"/>
                </a:lnTo>
                <a:lnTo>
                  <a:pt x="0" y="34847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78248" r="0" b="-48467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901876" y="6808210"/>
            <a:ext cx="4386124" cy="4702832"/>
          </a:xfrm>
          <a:custGeom>
            <a:avLst/>
            <a:gdLst/>
            <a:ahLst/>
            <a:cxnLst/>
            <a:rect r="r" b="b" t="t" l="l"/>
            <a:pathLst>
              <a:path h="4702832" w="4386124">
                <a:moveTo>
                  <a:pt x="0" y="0"/>
                </a:moveTo>
                <a:lnTo>
                  <a:pt x="4386124" y="0"/>
                </a:lnTo>
                <a:lnTo>
                  <a:pt x="4386124" y="4702832"/>
                </a:lnTo>
                <a:lnTo>
                  <a:pt x="0" y="47028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28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0933" y="-207524"/>
            <a:ext cx="9144000" cy="10725354"/>
          </a:xfrm>
          <a:custGeom>
            <a:avLst/>
            <a:gdLst/>
            <a:ahLst/>
            <a:cxnLst/>
            <a:rect r="r" b="b" t="t" l="l"/>
            <a:pathLst>
              <a:path h="10725354" w="9144000">
                <a:moveTo>
                  <a:pt x="0" y="0"/>
                </a:moveTo>
                <a:lnTo>
                  <a:pt x="9144000" y="0"/>
                </a:lnTo>
                <a:lnTo>
                  <a:pt x="9144000" y="10725354"/>
                </a:lnTo>
                <a:lnTo>
                  <a:pt x="0" y="10725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154" t="0" r="-2478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33067" y="-348772"/>
            <a:ext cx="10353525" cy="10866602"/>
          </a:xfrm>
          <a:custGeom>
            <a:avLst/>
            <a:gdLst/>
            <a:ahLst/>
            <a:cxnLst/>
            <a:rect r="r" b="b" t="t" l="l"/>
            <a:pathLst>
              <a:path h="10866602" w="10353525">
                <a:moveTo>
                  <a:pt x="0" y="0"/>
                </a:moveTo>
                <a:lnTo>
                  <a:pt x="10353526" y="0"/>
                </a:lnTo>
                <a:lnTo>
                  <a:pt x="10353526" y="10866602"/>
                </a:lnTo>
                <a:lnTo>
                  <a:pt x="0" y="10866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2847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1714" y="990583"/>
            <a:ext cx="9133835" cy="2838512"/>
          </a:xfrm>
          <a:custGeom>
            <a:avLst/>
            <a:gdLst/>
            <a:ahLst/>
            <a:cxnLst/>
            <a:rect r="r" b="b" t="t" l="l"/>
            <a:pathLst>
              <a:path h="2838512" w="9133835">
                <a:moveTo>
                  <a:pt x="0" y="0"/>
                </a:moveTo>
                <a:lnTo>
                  <a:pt x="9133835" y="0"/>
                </a:lnTo>
                <a:lnTo>
                  <a:pt x="9133835" y="2838512"/>
                </a:lnTo>
                <a:lnTo>
                  <a:pt x="0" y="2838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20" t="0" r="-4604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31714" y="6538158"/>
            <a:ext cx="8564570" cy="3001381"/>
          </a:xfrm>
          <a:custGeom>
            <a:avLst/>
            <a:gdLst/>
            <a:ahLst/>
            <a:cxnLst/>
            <a:rect r="r" b="b" t="t" l="l"/>
            <a:pathLst>
              <a:path h="3001381" w="8564570">
                <a:moveTo>
                  <a:pt x="0" y="0"/>
                </a:moveTo>
                <a:lnTo>
                  <a:pt x="8564570" y="0"/>
                </a:lnTo>
                <a:lnTo>
                  <a:pt x="8564570" y="3001381"/>
                </a:lnTo>
                <a:lnTo>
                  <a:pt x="0" y="30013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59352" y="3880814"/>
            <a:ext cx="10092696" cy="2657345"/>
          </a:xfrm>
          <a:custGeom>
            <a:avLst/>
            <a:gdLst/>
            <a:ahLst/>
            <a:cxnLst/>
            <a:rect r="r" b="b" t="t" l="l"/>
            <a:pathLst>
              <a:path h="2657345" w="10092696">
                <a:moveTo>
                  <a:pt x="0" y="0"/>
                </a:moveTo>
                <a:lnTo>
                  <a:pt x="10092696" y="0"/>
                </a:lnTo>
                <a:lnTo>
                  <a:pt x="10092696" y="2657344"/>
                </a:lnTo>
                <a:lnTo>
                  <a:pt x="0" y="2657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96" t="0" r="-417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625319" y="1421145"/>
            <a:ext cx="8297364" cy="1977388"/>
          </a:xfrm>
          <a:custGeom>
            <a:avLst/>
            <a:gdLst/>
            <a:ahLst/>
            <a:cxnLst/>
            <a:rect r="r" b="b" t="t" l="l"/>
            <a:pathLst>
              <a:path h="1977388" w="8297364">
                <a:moveTo>
                  <a:pt x="0" y="0"/>
                </a:moveTo>
                <a:lnTo>
                  <a:pt x="8297364" y="0"/>
                </a:lnTo>
                <a:lnTo>
                  <a:pt x="8297364" y="1977388"/>
                </a:lnTo>
                <a:lnTo>
                  <a:pt x="0" y="19773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591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064271" y="7058159"/>
            <a:ext cx="9419460" cy="2944551"/>
          </a:xfrm>
          <a:custGeom>
            <a:avLst/>
            <a:gdLst/>
            <a:ahLst/>
            <a:cxnLst/>
            <a:rect r="r" b="b" t="t" l="l"/>
            <a:pathLst>
              <a:path h="2944551" w="9419460">
                <a:moveTo>
                  <a:pt x="0" y="0"/>
                </a:moveTo>
                <a:lnTo>
                  <a:pt x="9419460" y="0"/>
                </a:lnTo>
                <a:lnTo>
                  <a:pt x="9419460" y="2944551"/>
                </a:lnTo>
                <a:lnTo>
                  <a:pt x="0" y="29445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44" t="0" r="-3227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513999" y="-38100"/>
            <a:ext cx="9260002" cy="1028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160"/>
              </a:lnSpc>
            </a:pPr>
            <a:r>
              <a:rPr lang="en-US" b="true" sz="6528" spc="326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Opinie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304800"/>
            <a:ext cx="18288000" cy="12192000"/>
          </a:xfrm>
          <a:custGeom>
            <a:avLst/>
            <a:gdLst/>
            <a:ahLst/>
            <a:cxnLst/>
            <a:rect r="r" b="b" t="t" l="l"/>
            <a:pathLst>
              <a:path h="12192000" w="18288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526370" y="8114376"/>
            <a:ext cx="1761630" cy="2133600"/>
          </a:xfrm>
          <a:custGeom>
            <a:avLst/>
            <a:gdLst/>
            <a:ahLst/>
            <a:cxnLst/>
            <a:rect r="r" b="b" t="t" l="l"/>
            <a:pathLst>
              <a:path h="2133600" w="1761630">
                <a:moveTo>
                  <a:pt x="0" y="0"/>
                </a:moveTo>
                <a:lnTo>
                  <a:pt x="1761630" y="0"/>
                </a:lnTo>
                <a:lnTo>
                  <a:pt x="1761630" y="2133600"/>
                </a:lnTo>
                <a:lnTo>
                  <a:pt x="0" y="2133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28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8540" y="8635098"/>
            <a:ext cx="1962150" cy="1343025"/>
          </a:xfrm>
          <a:custGeom>
            <a:avLst/>
            <a:gdLst/>
            <a:ahLst/>
            <a:cxnLst/>
            <a:rect r="r" b="b" t="t" l="l"/>
            <a:pathLst>
              <a:path h="1343025" w="1962150">
                <a:moveTo>
                  <a:pt x="0" y="0"/>
                </a:moveTo>
                <a:lnTo>
                  <a:pt x="1962150" y="0"/>
                </a:lnTo>
                <a:lnTo>
                  <a:pt x="1962150" y="1343025"/>
                </a:lnTo>
                <a:lnTo>
                  <a:pt x="0" y="13430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464" t="-20126" r="-21681" b="-22426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5047" y="2842679"/>
            <a:ext cx="1574387" cy="743950"/>
          </a:xfrm>
          <a:custGeom>
            <a:avLst/>
            <a:gdLst/>
            <a:ahLst/>
            <a:cxnLst/>
            <a:rect r="r" b="b" t="t" l="l"/>
            <a:pathLst>
              <a:path h="743950" w="1574387">
                <a:moveTo>
                  <a:pt x="0" y="0"/>
                </a:moveTo>
                <a:lnTo>
                  <a:pt x="1574387" y="0"/>
                </a:lnTo>
                <a:lnTo>
                  <a:pt x="1574387" y="743950"/>
                </a:lnTo>
                <a:lnTo>
                  <a:pt x="0" y="743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08540" y="8635098"/>
            <a:ext cx="1966836" cy="1340453"/>
          </a:xfrm>
          <a:custGeom>
            <a:avLst/>
            <a:gdLst/>
            <a:ahLst/>
            <a:cxnLst/>
            <a:rect r="r" b="b" t="t" l="l"/>
            <a:pathLst>
              <a:path h="1340453" w="1966836">
                <a:moveTo>
                  <a:pt x="0" y="0"/>
                </a:moveTo>
                <a:lnTo>
                  <a:pt x="1966837" y="0"/>
                </a:lnTo>
                <a:lnTo>
                  <a:pt x="1966837" y="1340454"/>
                </a:lnTo>
                <a:lnTo>
                  <a:pt x="0" y="13404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03197" y="190500"/>
            <a:ext cx="2997203" cy="2336797"/>
          </a:xfrm>
          <a:custGeom>
            <a:avLst/>
            <a:gdLst/>
            <a:ahLst/>
            <a:cxnLst/>
            <a:rect r="r" b="b" t="t" l="l"/>
            <a:pathLst>
              <a:path h="2336797" w="2997203">
                <a:moveTo>
                  <a:pt x="0" y="0"/>
                </a:moveTo>
                <a:lnTo>
                  <a:pt x="2997203" y="0"/>
                </a:lnTo>
                <a:lnTo>
                  <a:pt x="2997203" y="2336797"/>
                </a:lnTo>
                <a:lnTo>
                  <a:pt x="0" y="23367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654268" y="7557540"/>
            <a:ext cx="1574387" cy="743950"/>
          </a:xfrm>
          <a:custGeom>
            <a:avLst/>
            <a:gdLst/>
            <a:ahLst/>
            <a:cxnLst/>
            <a:rect r="r" b="b" t="t" l="l"/>
            <a:pathLst>
              <a:path h="743950" w="1574387">
                <a:moveTo>
                  <a:pt x="0" y="0"/>
                </a:moveTo>
                <a:lnTo>
                  <a:pt x="1574387" y="0"/>
                </a:lnTo>
                <a:lnTo>
                  <a:pt x="1574387" y="743950"/>
                </a:lnTo>
                <a:lnTo>
                  <a:pt x="0" y="7439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200400" y="4440020"/>
            <a:ext cx="2343364" cy="1107317"/>
          </a:xfrm>
          <a:custGeom>
            <a:avLst/>
            <a:gdLst/>
            <a:ahLst/>
            <a:cxnLst/>
            <a:rect r="r" b="b" t="t" l="l"/>
            <a:pathLst>
              <a:path h="1107317" w="2343364">
                <a:moveTo>
                  <a:pt x="0" y="0"/>
                </a:moveTo>
                <a:lnTo>
                  <a:pt x="2343364" y="0"/>
                </a:lnTo>
                <a:lnTo>
                  <a:pt x="2343364" y="1107317"/>
                </a:lnTo>
                <a:lnTo>
                  <a:pt x="0" y="11073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441461" y="5486413"/>
            <a:ext cx="7164447" cy="57165"/>
          </a:xfrm>
          <a:custGeom>
            <a:avLst/>
            <a:gdLst/>
            <a:ahLst/>
            <a:cxnLst/>
            <a:rect r="r" b="b" t="t" l="l"/>
            <a:pathLst>
              <a:path h="57165" w="7164447">
                <a:moveTo>
                  <a:pt x="0" y="0"/>
                </a:moveTo>
                <a:lnTo>
                  <a:pt x="7164448" y="0"/>
                </a:lnTo>
                <a:lnTo>
                  <a:pt x="7164448" y="57166"/>
                </a:lnTo>
                <a:lnTo>
                  <a:pt x="0" y="571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290824" y="8131473"/>
            <a:ext cx="5722591" cy="47625"/>
          </a:xfrm>
          <a:custGeom>
            <a:avLst/>
            <a:gdLst/>
            <a:ahLst/>
            <a:cxnLst/>
            <a:rect r="r" b="b" t="t" l="l"/>
            <a:pathLst>
              <a:path h="47625" w="5722591">
                <a:moveTo>
                  <a:pt x="0" y="0"/>
                </a:moveTo>
                <a:lnTo>
                  <a:pt x="5722592" y="0"/>
                </a:lnTo>
                <a:lnTo>
                  <a:pt x="572259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816198" y="3448021"/>
            <a:ext cx="15618028" cy="57150"/>
          </a:xfrm>
          <a:custGeom>
            <a:avLst/>
            <a:gdLst/>
            <a:ahLst/>
            <a:cxnLst/>
            <a:rect r="r" b="b" t="t" l="l"/>
            <a:pathLst>
              <a:path h="57150" w="15618028">
                <a:moveTo>
                  <a:pt x="0" y="0"/>
                </a:moveTo>
                <a:lnTo>
                  <a:pt x="15618029" y="0"/>
                </a:lnTo>
                <a:lnTo>
                  <a:pt x="15618029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526370" y="8114376"/>
            <a:ext cx="1761630" cy="2133524"/>
          </a:xfrm>
          <a:custGeom>
            <a:avLst/>
            <a:gdLst/>
            <a:ahLst/>
            <a:cxnLst/>
            <a:rect r="r" b="b" t="t" l="l"/>
            <a:pathLst>
              <a:path h="2133524" w="1761630">
                <a:moveTo>
                  <a:pt x="0" y="0"/>
                </a:moveTo>
                <a:lnTo>
                  <a:pt x="1761630" y="0"/>
                </a:lnTo>
                <a:lnTo>
                  <a:pt x="1761630" y="2133524"/>
                </a:lnTo>
                <a:lnTo>
                  <a:pt x="0" y="21335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036803" y="190500"/>
            <a:ext cx="3111503" cy="2336797"/>
          </a:xfrm>
          <a:custGeom>
            <a:avLst/>
            <a:gdLst/>
            <a:ahLst/>
            <a:cxnLst/>
            <a:rect r="r" b="b" t="t" l="l"/>
            <a:pathLst>
              <a:path h="2336797" w="3111503">
                <a:moveTo>
                  <a:pt x="0" y="0"/>
                </a:moveTo>
                <a:lnTo>
                  <a:pt x="3111503" y="0"/>
                </a:lnTo>
                <a:lnTo>
                  <a:pt x="3111503" y="2336797"/>
                </a:lnTo>
                <a:lnTo>
                  <a:pt x="0" y="233679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300870" y="82848"/>
            <a:ext cx="11445631" cy="2346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8"/>
              </a:lnSpc>
            </a:pPr>
            <a:r>
              <a:rPr lang="en-US" b="true" sz="7199" spc="215">
                <a:solidFill>
                  <a:srgbClr val="FF3131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Ważne </a:t>
            </a:r>
          </a:p>
          <a:p>
            <a:pPr algn="ctr">
              <a:lnSpc>
                <a:spcPts val="8400"/>
              </a:lnSpc>
            </a:pPr>
            <a:r>
              <a:rPr lang="en-US" b="true" sz="6000" spc="179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daty dotyczące rekrutacji Do klasy judo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774177" y="4296813"/>
            <a:ext cx="6499015" cy="1137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39"/>
              </a:lnSpc>
            </a:pPr>
            <a:r>
              <a:rPr lang="en-US" b="true" sz="6599" spc="197">
                <a:solidFill>
                  <a:srgbClr val="FF0013"/>
                </a:solidFill>
                <a:latin typeface="Roboto Bold"/>
                <a:ea typeface="Roboto Bold"/>
                <a:cs typeface="Roboto Bold"/>
                <a:sym typeface="Roboto Bold"/>
              </a:rPr>
              <a:t>12 marca 10:00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816198" y="2782243"/>
            <a:ext cx="15912417" cy="792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b="true" sz="4599" spc="137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Od 4 marca od godz. 13:00, do 10 marca do godz. 16:00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871892" y="8319164"/>
            <a:ext cx="12794656" cy="545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b="true" sz="3099" spc="92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Informacja o wynikach próby sprawności fizycznej - kto ją zaliczył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43057" y="3655733"/>
            <a:ext cx="15651737" cy="545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b="true" sz="3099" spc="92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Rodzice rejestrują w systemie i składają wniosek o przyjęcie do klasy 1 sportowej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96323" y="5467379"/>
            <a:ext cx="18048999" cy="545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b="true" sz="3099" spc="92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Próba sprawności fizycznej dla dzieci, które ubiegają się o przyjęcie do oddziałów sportowych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50965" y="6201432"/>
            <a:ext cx="17750571" cy="1225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b="true" sz="2999" spc="119">
                <a:solidFill>
                  <a:srgbClr val="010101"/>
                </a:solidFill>
                <a:latin typeface="Roboto Bold"/>
                <a:ea typeface="Roboto Bold"/>
                <a:cs typeface="Roboto Bold"/>
                <a:sym typeface="Roboto Bold"/>
              </a:rPr>
              <a:t>!!! Do próby sprawnościowej, mogą przystąpić tylko dzieci w bardzo dobrym stanie zdrowia !!! Rodzice muszą złożyć w szkole orzeczenie od lekarza pierwszego kontaktu, które to potwierdza.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290824" y="7515396"/>
            <a:ext cx="5820204" cy="742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68"/>
              </a:lnSpc>
            </a:pPr>
            <a:r>
              <a:rPr lang="en-US" b="true" sz="4334" spc="130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17 marca godz. 15:00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EB5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304800"/>
            <a:ext cx="18288000" cy="12192000"/>
          </a:xfrm>
          <a:custGeom>
            <a:avLst/>
            <a:gdLst/>
            <a:ahLst/>
            <a:cxnLst/>
            <a:rect r="r" b="b" t="t" l="l"/>
            <a:pathLst>
              <a:path h="12192000" w="18288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2661" y="8472843"/>
            <a:ext cx="1966836" cy="1340453"/>
          </a:xfrm>
          <a:custGeom>
            <a:avLst/>
            <a:gdLst/>
            <a:ahLst/>
            <a:cxnLst/>
            <a:rect r="r" b="b" t="t" l="l"/>
            <a:pathLst>
              <a:path h="1340453" w="1966836">
                <a:moveTo>
                  <a:pt x="0" y="0"/>
                </a:moveTo>
                <a:lnTo>
                  <a:pt x="1966836" y="0"/>
                </a:lnTo>
                <a:lnTo>
                  <a:pt x="1966836" y="1340453"/>
                </a:lnTo>
                <a:lnTo>
                  <a:pt x="0" y="1340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8520" y="59642"/>
            <a:ext cx="15752733" cy="1576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64"/>
              </a:lnSpc>
            </a:pPr>
            <a:r>
              <a:rPr lang="en-US" sz="9188" spc="275" u="sng">
                <a:solidFill>
                  <a:srgbClr val="FFFFFF"/>
                </a:solidFill>
                <a:latin typeface="Battle Scarred"/>
                <a:ea typeface="Battle Scarred"/>
                <a:cs typeface="Battle Scarred"/>
                <a:sym typeface="Battle Scarred"/>
              </a:rPr>
              <a:t>Testy sprawności fizycznej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522181" y="1978901"/>
            <a:ext cx="5670891" cy="1235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spc="105" b="true">
                <a:solidFill>
                  <a:srgbClr val="5CE1E6"/>
                </a:solidFill>
                <a:latin typeface="Roboto Bold"/>
                <a:ea typeface="Roboto Bold"/>
                <a:cs typeface="Roboto Bold"/>
                <a:sym typeface="Roboto Bold"/>
              </a:rPr>
              <a:t>Szybkość i zwinność</a:t>
            </a:r>
          </a:p>
          <a:p>
            <a:pPr algn="l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b="true" sz="3500" spc="105">
                <a:solidFill>
                  <a:srgbClr val="5CE1E6"/>
                </a:solidFill>
                <a:latin typeface="Roboto Bold"/>
                <a:ea typeface="Roboto Bold"/>
                <a:cs typeface="Roboto Bold"/>
                <a:sym typeface="Roboto Bold"/>
              </a:rPr>
              <a:t>b</a:t>
            </a:r>
            <a:r>
              <a:rPr lang="en-US" b="true" sz="3500" spc="105">
                <a:solidFill>
                  <a:srgbClr val="5CE1E6"/>
                </a:solidFill>
                <a:latin typeface="Roboto Bold"/>
                <a:ea typeface="Roboto Bold"/>
                <a:cs typeface="Roboto Bold"/>
                <a:sym typeface="Roboto Bold"/>
              </a:rPr>
              <a:t>ieg wahadłowy 4x5m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522181" y="3547351"/>
            <a:ext cx="13055645" cy="309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spc="105" b="true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Siła i wytrzymałość</a:t>
            </a:r>
          </a:p>
          <a:p>
            <a:pPr algn="l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b="true" sz="3500" spc="105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skok w dal z miejsca</a:t>
            </a:r>
          </a:p>
          <a:p>
            <a:pPr algn="l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b="true" sz="3500" spc="105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podpór przodem o rękach prostych (deska)</a:t>
            </a:r>
          </a:p>
          <a:p>
            <a:pPr algn="l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b="true" sz="3500" spc="105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przysiady (ilość przez 30 sekund)</a:t>
            </a:r>
          </a:p>
          <a:p>
            <a:pPr algn="l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b="true" sz="3500" spc="105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rzut piłką lekarską (1kg) oburącz sprzed klatki piersiowej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522181" y="6985164"/>
            <a:ext cx="5984266" cy="1235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spc="105" b="true">
                <a:solidFill>
                  <a:srgbClr val="FF914D"/>
                </a:solidFill>
                <a:latin typeface="Roboto Bold"/>
                <a:ea typeface="Roboto Bold"/>
                <a:cs typeface="Roboto Bold"/>
                <a:sym typeface="Roboto Bold"/>
              </a:rPr>
              <a:t>Koordynacja i równowaga</a:t>
            </a:r>
          </a:p>
          <a:p>
            <a:pPr algn="l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b="true" sz="3500" spc="105">
                <a:solidFill>
                  <a:srgbClr val="FF914D"/>
                </a:solidFill>
                <a:latin typeface="Roboto Bold"/>
                <a:ea typeface="Roboto Bold"/>
                <a:cs typeface="Roboto Bold"/>
                <a:sym typeface="Roboto Bold"/>
              </a:rPr>
              <a:t>stanie na jednej nodze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522181" y="8549016"/>
            <a:ext cx="12439073" cy="1235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spc="105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Gibkość</a:t>
            </a:r>
          </a:p>
          <a:p>
            <a:pPr algn="l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b="true" sz="3500" spc="105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skłon w przód z pozycji siedzącej (test sit and reach)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5596751" y="2031288"/>
            <a:ext cx="1962150" cy="1343025"/>
          </a:xfrm>
          <a:custGeom>
            <a:avLst/>
            <a:gdLst/>
            <a:ahLst/>
            <a:cxnLst/>
            <a:rect r="r" b="b" t="t" l="l"/>
            <a:pathLst>
              <a:path h="1343025" w="1962150">
                <a:moveTo>
                  <a:pt x="0" y="0"/>
                </a:moveTo>
                <a:lnTo>
                  <a:pt x="1962150" y="0"/>
                </a:lnTo>
                <a:lnTo>
                  <a:pt x="1962150" y="1343025"/>
                </a:lnTo>
                <a:lnTo>
                  <a:pt x="0" y="1343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464" t="-20126" r="-21681" b="-22426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07468" y="1636001"/>
            <a:ext cx="1761630" cy="2133600"/>
          </a:xfrm>
          <a:custGeom>
            <a:avLst/>
            <a:gdLst/>
            <a:ahLst/>
            <a:cxnLst/>
            <a:rect r="r" b="b" t="t" l="l"/>
            <a:pathLst>
              <a:path h="2133600" w="1761630">
                <a:moveTo>
                  <a:pt x="0" y="0"/>
                </a:moveTo>
                <a:lnTo>
                  <a:pt x="1761629" y="0"/>
                </a:lnTo>
                <a:lnTo>
                  <a:pt x="1761629" y="2133600"/>
                </a:lnTo>
                <a:lnTo>
                  <a:pt x="0" y="2133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28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122462" y="2011881"/>
            <a:ext cx="916061" cy="779797"/>
          </a:xfrm>
          <a:custGeom>
            <a:avLst/>
            <a:gdLst/>
            <a:ahLst/>
            <a:cxnLst/>
            <a:rect r="r" b="b" t="t" l="l"/>
            <a:pathLst>
              <a:path h="779797" w="916061">
                <a:moveTo>
                  <a:pt x="0" y="0"/>
                </a:moveTo>
                <a:lnTo>
                  <a:pt x="916062" y="0"/>
                </a:lnTo>
                <a:lnTo>
                  <a:pt x="916062" y="779797"/>
                </a:lnTo>
                <a:lnTo>
                  <a:pt x="0" y="7797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122462" y="3633076"/>
            <a:ext cx="916061" cy="779797"/>
          </a:xfrm>
          <a:custGeom>
            <a:avLst/>
            <a:gdLst/>
            <a:ahLst/>
            <a:cxnLst/>
            <a:rect r="r" b="b" t="t" l="l"/>
            <a:pathLst>
              <a:path h="779797" w="916061">
                <a:moveTo>
                  <a:pt x="0" y="0"/>
                </a:moveTo>
                <a:lnTo>
                  <a:pt x="916062" y="0"/>
                </a:lnTo>
                <a:lnTo>
                  <a:pt x="916062" y="779797"/>
                </a:lnTo>
                <a:lnTo>
                  <a:pt x="0" y="7797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122462" y="7070889"/>
            <a:ext cx="916061" cy="779797"/>
          </a:xfrm>
          <a:custGeom>
            <a:avLst/>
            <a:gdLst/>
            <a:ahLst/>
            <a:cxnLst/>
            <a:rect r="r" b="b" t="t" l="l"/>
            <a:pathLst>
              <a:path h="779797" w="916061">
                <a:moveTo>
                  <a:pt x="0" y="0"/>
                </a:moveTo>
                <a:lnTo>
                  <a:pt x="916062" y="0"/>
                </a:lnTo>
                <a:lnTo>
                  <a:pt x="916062" y="779797"/>
                </a:lnTo>
                <a:lnTo>
                  <a:pt x="0" y="779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122462" y="8634741"/>
            <a:ext cx="916061" cy="779797"/>
          </a:xfrm>
          <a:custGeom>
            <a:avLst/>
            <a:gdLst/>
            <a:ahLst/>
            <a:cxnLst/>
            <a:rect r="r" b="b" t="t" l="l"/>
            <a:pathLst>
              <a:path h="779797" w="916061">
                <a:moveTo>
                  <a:pt x="0" y="0"/>
                </a:moveTo>
                <a:lnTo>
                  <a:pt x="916062" y="0"/>
                </a:lnTo>
                <a:lnTo>
                  <a:pt x="916062" y="779797"/>
                </a:lnTo>
                <a:lnTo>
                  <a:pt x="0" y="7797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04" y="2402762"/>
            <a:ext cx="9148304" cy="6239990"/>
          </a:xfrm>
          <a:custGeom>
            <a:avLst/>
            <a:gdLst/>
            <a:ahLst/>
            <a:cxnLst/>
            <a:rect r="r" b="b" t="t" l="l"/>
            <a:pathLst>
              <a:path h="6239990" w="9148304">
                <a:moveTo>
                  <a:pt x="0" y="0"/>
                </a:moveTo>
                <a:lnTo>
                  <a:pt x="9148304" y="0"/>
                </a:lnTo>
                <a:lnTo>
                  <a:pt x="9148304" y="6239990"/>
                </a:lnTo>
                <a:lnTo>
                  <a:pt x="0" y="6239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17823" y="2016770"/>
            <a:ext cx="1443928" cy="907870"/>
          </a:xfrm>
          <a:custGeom>
            <a:avLst/>
            <a:gdLst/>
            <a:ahLst/>
            <a:cxnLst/>
            <a:rect r="r" b="b" t="t" l="l"/>
            <a:pathLst>
              <a:path h="907870" w="1443928">
                <a:moveTo>
                  <a:pt x="0" y="0"/>
                </a:moveTo>
                <a:lnTo>
                  <a:pt x="1443929" y="0"/>
                </a:lnTo>
                <a:lnTo>
                  <a:pt x="1443929" y="907870"/>
                </a:lnTo>
                <a:lnTo>
                  <a:pt x="0" y="9078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017823" y="3294957"/>
            <a:ext cx="1443928" cy="907870"/>
          </a:xfrm>
          <a:custGeom>
            <a:avLst/>
            <a:gdLst/>
            <a:ahLst/>
            <a:cxnLst/>
            <a:rect r="r" b="b" t="t" l="l"/>
            <a:pathLst>
              <a:path h="907870" w="1443928">
                <a:moveTo>
                  <a:pt x="0" y="0"/>
                </a:moveTo>
                <a:lnTo>
                  <a:pt x="1443929" y="0"/>
                </a:lnTo>
                <a:lnTo>
                  <a:pt x="1443929" y="907870"/>
                </a:lnTo>
                <a:lnTo>
                  <a:pt x="0" y="9078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017823" y="4614887"/>
            <a:ext cx="1443928" cy="907870"/>
          </a:xfrm>
          <a:custGeom>
            <a:avLst/>
            <a:gdLst/>
            <a:ahLst/>
            <a:cxnLst/>
            <a:rect r="r" b="b" t="t" l="l"/>
            <a:pathLst>
              <a:path h="907870" w="1443928">
                <a:moveTo>
                  <a:pt x="0" y="0"/>
                </a:moveTo>
                <a:lnTo>
                  <a:pt x="1443929" y="0"/>
                </a:lnTo>
                <a:lnTo>
                  <a:pt x="1443929" y="907870"/>
                </a:lnTo>
                <a:lnTo>
                  <a:pt x="0" y="9078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017823" y="5779932"/>
            <a:ext cx="1443928" cy="907870"/>
          </a:xfrm>
          <a:custGeom>
            <a:avLst/>
            <a:gdLst/>
            <a:ahLst/>
            <a:cxnLst/>
            <a:rect r="r" b="b" t="t" l="l"/>
            <a:pathLst>
              <a:path h="907870" w="1443928">
                <a:moveTo>
                  <a:pt x="0" y="0"/>
                </a:moveTo>
                <a:lnTo>
                  <a:pt x="1443929" y="0"/>
                </a:lnTo>
                <a:lnTo>
                  <a:pt x="1443929" y="907870"/>
                </a:lnTo>
                <a:lnTo>
                  <a:pt x="0" y="9078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017823" y="7097377"/>
            <a:ext cx="1443928" cy="907870"/>
          </a:xfrm>
          <a:custGeom>
            <a:avLst/>
            <a:gdLst/>
            <a:ahLst/>
            <a:cxnLst/>
            <a:rect r="r" b="b" t="t" l="l"/>
            <a:pathLst>
              <a:path h="907870" w="1443928">
                <a:moveTo>
                  <a:pt x="0" y="0"/>
                </a:moveTo>
                <a:lnTo>
                  <a:pt x="1443929" y="0"/>
                </a:lnTo>
                <a:lnTo>
                  <a:pt x="1443929" y="907870"/>
                </a:lnTo>
                <a:lnTo>
                  <a:pt x="0" y="9078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017823" y="8262422"/>
            <a:ext cx="1443928" cy="907870"/>
          </a:xfrm>
          <a:custGeom>
            <a:avLst/>
            <a:gdLst/>
            <a:ahLst/>
            <a:cxnLst/>
            <a:rect r="r" b="b" t="t" l="l"/>
            <a:pathLst>
              <a:path h="907870" w="1443928">
                <a:moveTo>
                  <a:pt x="0" y="0"/>
                </a:moveTo>
                <a:lnTo>
                  <a:pt x="1443929" y="0"/>
                </a:lnTo>
                <a:lnTo>
                  <a:pt x="1443929" y="907870"/>
                </a:lnTo>
                <a:lnTo>
                  <a:pt x="0" y="9078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229329" y="2470705"/>
            <a:ext cx="5029971" cy="6592864"/>
          </a:xfrm>
          <a:custGeom>
            <a:avLst/>
            <a:gdLst/>
            <a:ahLst/>
            <a:cxnLst/>
            <a:rect r="r" b="b" t="t" l="l"/>
            <a:pathLst>
              <a:path h="6592864" w="5029971">
                <a:moveTo>
                  <a:pt x="0" y="0"/>
                </a:moveTo>
                <a:lnTo>
                  <a:pt x="5029971" y="0"/>
                </a:lnTo>
                <a:lnTo>
                  <a:pt x="5029971" y="6592864"/>
                </a:lnTo>
                <a:lnTo>
                  <a:pt x="0" y="65928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6999"/>
            </a:blip>
            <a:stretch>
              <a:fillRect l="-10645" t="-10582" r="-9032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876401" y="1929125"/>
            <a:ext cx="6072860" cy="7329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789"/>
              </a:lnSpc>
            </a:pPr>
            <a:r>
              <a:rPr lang="en-US" sz="5499" spc="93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Cel tworzenia klasy</a:t>
            </a:r>
          </a:p>
          <a:p>
            <a:pPr algn="just">
              <a:lnSpc>
                <a:spcPts val="9789"/>
              </a:lnSpc>
            </a:pPr>
            <a:r>
              <a:rPr lang="en-US" sz="5499" spc="93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Czas realizacji</a:t>
            </a:r>
          </a:p>
          <a:p>
            <a:pPr algn="just">
              <a:lnSpc>
                <a:spcPts val="9789"/>
              </a:lnSpc>
            </a:pPr>
            <a:r>
              <a:rPr lang="en-US" sz="5499" spc="93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Miejsce realizacji</a:t>
            </a:r>
          </a:p>
          <a:p>
            <a:pPr algn="just">
              <a:lnSpc>
                <a:spcPts val="9789"/>
              </a:lnSpc>
            </a:pPr>
            <a:r>
              <a:rPr lang="en-US" sz="5499" spc="93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Nabór i selekcja</a:t>
            </a:r>
          </a:p>
          <a:p>
            <a:pPr algn="just">
              <a:lnSpc>
                <a:spcPts val="9789"/>
              </a:lnSpc>
            </a:pPr>
            <a:r>
              <a:rPr lang="en-US" sz="5499" spc="93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Liczba uczestników</a:t>
            </a:r>
          </a:p>
          <a:p>
            <a:pPr algn="just">
              <a:lnSpc>
                <a:spcPts val="9789"/>
              </a:lnSpc>
            </a:pPr>
            <a:r>
              <a:rPr lang="en-US" sz="5499" spc="93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Zarys organizacyjny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0" y="459105"/>
            <a:ext cx="18288000" cy="1301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00"/>
              </a:lnSpc>
              <a:spcBef>
                <a:spcPct val="0"/>
              </a:spcBef>
            </a:pPr>
            <a:r>
              <a:rPr lang="en-US" b="true" sz="9600">
                <a:solidFill>
                  <a:srgbClr val="0F00C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założenia wyjściowe oddziału sportowego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EB5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304800"/>
            <a:ext cx="18288000" cy="12192000"/>
          </a:xfrm>
          <a:custGeom>
            <a:avLst/>
            <a:gdLst/>
            <a:ahLst/>
            <a:cxnLst/>
            <a:rect r="r" b="b" t="t" l="l"/>
            <a:pathLst>
              <a:path h="12192000" w="18288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6963" y="699186"/>
            <a:ext cx="565812" cy="481647"/>
          </a:xfrm>
          <a:custGeom>
            <a:avLst/>
            <a:gdLst/>
            <a:ahLst/>
            <a:cxnLst/>
            <a:rect r="r" b="b" t="t" l="l"/>
            <a:pathLst>
              <a:path h="481647" w="565812">
                <a:moveTo>
                  <a:pt x="0" y="0"/>
                </a:moveTo>
                <a:lnTo>
                  <a:pt x="565811" y="0"/>
                </a:lnTo>
                <a:lnTo>
                  <a:pt x="565811" y="481647"/>
                </a:lnTo>
                <a:lnTo>
                  <a:pt x="0" y="481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372638"/>
            <a:ext cx="15943798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b="true" sz="3500" spc="105" u="sng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Bieg wahadłowy 4 × 5 m</a:t>
            </a:r>
          </a:p>
          <a:p>
            <a:pPr algn="l">
              <a:lnSpc>
                <a:spcPts val="3220"/>
              </a:lnSpc>
            </a:pPr>
            <a:r>
              <a:rPr lang="en-US" b="true" sz="2300" spc="69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Dziecko biegnie tam i z powrotem czterokrotnie między liniami oddalonymi o 5 metrów. Czas mierzony stoperem.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1585044"/>
            <a:ext cx="15846444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b="true" sz="3500" spc="105" u="sng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Skok w dal z miejsca</a:t>
            </a:r>
          </a:p>
          <a:p>
            <a:pPr algn="l">
              <a:lnSpc>
                <a:spcPts val="3220"/>
              </a:lnSpc>
            </a:pPr>
            <a:r>
              <a:rPr lang="en-US" b="true" sz="2300" spc="69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Dziecko wykonuje skok obunóż z miejsca. Mierzymy odległość od linii startu do miejsca, gdzie wylądowały pięty.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919814"/>
            <a:ext cx="15586835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b="true" sz="3500" spc="105" u="sng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Podpór przodem („deska”)</a:t>
            </a:r>
          </a:p>
          <a:p>
            <a:pPr algn="l">
              <a:lnSpc>
                <a:spcPts val="3220"/>
              </a:lnSpc>
            </a:pPr>
            <a:r>
              <a:rPr lang="en-US" b="true" sz="2300" spc="69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Dziecko utrzymuje pozycję planku na przedramionach. Mierzymy czas, jak długo utrzyma prawidłową postawę.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4234140"/>
            <a:ext cx="8723416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b="true" sz="3500" spc="105" u="sng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Przysiady w ciągu 30 sekund</a:t>
            </a:r>
          </a:p>
          <a:p>
            <a:pPr algn="l">
              <a:lnSpc>
                <a:spcPts val="3220"/>
              </a:lnSpc>
            </a:pPr>
            <a:r>
              <a:rPr lang="en-US" b="true" sz="2300" spc="69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Dziecko wykonuje jak najwięcej przysiadów przez 30 sekund.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5568910"/>
            <a:ext cx="12552652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b="true" sz="3500" spc="105" u="sng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Rzut piłką lekarską (1 kg) oburącz sprzed klatki piersiowej</a:t>
            </a:r>
          </a:p>
          <a:p>
            <a:pPr algn="l">
              <a:lnSpc>
                <a:spcPts val="3220"/>
              </a:lnSpc>
            </a:pPr>
            <a:r>
              <a:rPr lang="en-US" b="true" sz="2300" spc="69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Dziecko rzuca piłkę jak najdalej. Mierzymy odległość.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903680"/>
            <a:ext cx="14288789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b="true" sz="3500" spc="105" u="sng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Stanie na jednej nodze</a:t>
            </a:r>
          </a:p>
          <a:p>
            <a:pPr algn="l">
              <a:lnSpc>
                <a:spcPts val="3220"/>
              </a:lnSpc>
            </a:pPr>
            <a:r>
              <a:rPr lang="en-US" b="true" sz="2300" spc="69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Dziecko staje na jednej nodze i utrzymuje równowagę. Mierzymy czas do momentu utraty równowagi.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47750" y="8238450"/>
            <a:ext cx="14548398" cy="1431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b="true" sz="3500" spc="105" u="sng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Skłon w przód z pozycji siedzącej (test sit and reach)</a:t>
            </a:r>
          </a:p>
          <a:p>
            <a:pPr algn="l">
              <a:lnSpc>
                <a:spcPts val="3220"/>
              </a:lnSpc>
            </a:pPr>
            <a:r>
              <a:rPr lang="en-US" sz="2300" spc="69" b="true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Dziecko siedzi z nogami wyprostowanymi i wykonuje skłon do przodu, starając się sięgnąć jak najdalej.</a:t>
            </a:r>
          </a:p>
          <a:p>
            <a:pPr algn="l">
              <a:lnSpc>
                <a:spcPts val="3220"/>
              </a:lnSpc>
            </a:pPr>
            <a:r>
              <a:rPr lang="en-US" b="true" sz="2300" spc="69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Mierzymy odległość od palców rąk do stóp (lub dalej).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356963" y="1930643"/>
            <a:ext cx="565812" cy="481647"/>
          </a:xfrm>
          <a:custGeom>
            <a:avLst/>
            <a:gdLst/>
            <a:ahLst/>
            <a:cxnLst/>
            <a:rect r="r" b="b" t="t" l="l"/>
            <a:pathLst>
              <a:path h="481647" w="565812">
                <a:moveTo>
                  <a:pt x="0" y="0"/>
                </a:moveTo>
                <a:lnTo>
                  <a:pt x="565811" y="0"/>
                </a:lnTo>
                <a:lnTo>
                  <a:pt x="565811" y="481647"/>
                </a:lnTo>
                <a:lnTo>
                  <a:pt x="0" y="481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56963" y="3246362"/>
            <a:ext cx="565812" cy="481647"/>
          </a:xfrm>
          <a:custGeom>
            <a:avLst/>
            <a:gdLst/>
            <a:ahLst/>
            <a:cxnLst/>
            <a:rect r="r" b="b" t="t" l="l"/>
            <a:pathLst>
              <a:path h="481647" w="565812">
                <a:moveTo>
                  <a:pt x="0" y="0"/>
                </a:moveTo>
                <a:lnTo>
                  <a:pt x="565811" y="0"/>
                </a:lnTo>
                <a:lnTo>
                  <a:pt x="565811" y="481648"/>
                </a:lnTo>
                <a:lnTo>
                  <a:pt x="0" y="481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56963" y="4560689"/>
            <a:ext cx="565812" cy="481647"/>
          </a:xfrm>
          <a:custGeom>
            <a:avLst/>
            <a:gdLst/>
            <a:ahLst/>
            <a:cxnLst/>
            <a:rect r="r" b="b" t="t" l="l"/>
            <a:pathLst>
              <a:path h="481647" w="565812">
                <a:moveTo>
                  <a:pt x="0" y="0"/>
                </a:moveTo>
                <a:lnTo>
                  <a:pt x="565811" y="0"/>
                </a:lnTo>
                <a:lnTo>
                  <a:pt x="565811" y="481648"/>
                </a:lnTo>
                <a:lnTo>
                  <a:pt x="0" y="481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56963" y="5895459"/>
            <a:ext cx="565812" cy="481647"/>
          </a:xfrm>
          <a:custGeom>
            <a:avLst/>
            <a:gdLst/>
            <a:ahLst/>
            <a:cxnLst/>
            <a:rect r="r" b="b" t="t" l="l"/>
            <a:pathLst>
              <a:path h="481647" w="565812">
                <a:moveTo>
                  <a:pt x="0" y="0"/>
                </a:moveTo>
                <a:lnTo>
                  <a:pt x="565811" y="0"/>
                </a:lnTo>
                <a:lnTo>
                  <a:pt x="565811" y="481648"/>
                </a:lnTo>
                <a:lnTo>
                  <a:pt x="0" y="481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56963" y="7234357"/>
            <a:ext cx="565812" cy="481647"/>
          </a:xfrm>
          <a:custGeom>
            <a:avLst/>
            <a:gdLst/>
            <a:ahLst/>
            <a:cxnLst/>
            <a:rect r="r" b="b" t="t" l="l"/>
            <a:pathLst>
              <a:path h="481647" w="565812">
                <a:moveTo>
                  <a:pt x="0" y="0"/>
                </a:moveTo>
                <a:lnTo>
                  <a:pt x="565811" y="0"/>
                </a:lnTo>
                <a:lnTo>
                  <a:pt x="565811" y="481647"/>
                </a:lnTo>
                <a:lnTo>
                  <a:pt x="0" y="481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56963" y="8532674"/>
            <a:ext cx="565812" cy="481647"/>
          </a:xfrm>
          <a:custGeom>
            <a:avLst/>
            <a:gdLst/>
            <a:ahLst/>
            <a:cxnLst/>
            <a:rect r="r" b="b" t="t" l="l"/>
            <a:pathLst>
              <a:path h="481647" w="565812">
                <a:moveTo>
                  <a:pt x="0" y="0"/>
                </a:moveTo>
                <a:lnTo>
                  <a:pt x="565811" y="0"/>
                </a:lnTo>
                <a:lnTo>
                  <a:pt x="565811" y="481647"/>
                </a:lnTo>
                <a:lnTo>
                  <a:pt x="0" y="481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EB5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952500"/>
            <a:ext cx="18288000" cy="12192000"/>
          </a:xfrm>
          <a:custGeom>
            <a:avLst/>
            <a:gdLst/>
            <a:ahLst/>
            <a:cxnLst/>
            <a:rect r="r" b="b" t="t" l="l"/>
            <a:pathLst>
              <a:path h="12192000" w="18288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07489" y="330529"/>
            <a:ext cx="4488702" cy="2636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 spc="89" u="sng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Bieg wahadłowy 4 × 5 m</a:t>
            </a:r>
          </a:p>
          <a:p>
            <a:pPr algn="l">
              <a:lnSpc>
                <a:spcPts val="3360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5 pkt – &lt; 10,5 s</a:t>
            </a:r>
          </a:p>
          <a:p>
            <a:pPr algn="l">
              <a:lnSpc>
                <a:spcPts val="3360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4 pkt – 10,5–11,5 s</a:t>
            </a:r>
          </a:p>
          <a:p>
            <a:pPr algn="l">
              <a:lnSpc>
                <a:spcPts val="3360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3 pkt – 11,6–12,5 s</a:t>
            </a:r>
          </a:p>
          <a:p>
            <a:pPr algn="l">
              <a:lnSpc>
                <a:spcPts val="3360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2 pkt – 12,6–13,5 s</a:t>
            </a:r>
          </a:p>
          <a:p>
            <a:pPr algn="l">
              <a:lnSpc>
                <a:spcPts val="3360"/>
              </a:lnSpc>
            </a:pPr>
            <a:r>
              <a:rPr lang="en-US" b="true" sz="2400" spc="72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1 pkt – &gt; 13,5 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882770" y="330529"/>
            <a:ext cx="4814407" cy="2636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89" b="true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Skok w dal z miejsca (cm)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5 pkt – &gt; 140 cm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4 pkt – 120–140 cm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3 pkt – 100–119 cm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2 pkt – 80–99 cm</a:t>
            </a:r>
          </a:p>
          <a:p>
            <a:pPr algn="l">
              <a:lnSpc>
                <a:spcPts val="3359"/>
              </a:lnSpc>
            </a:pPr>
            <a:r>
              <a:rPr lang="en-US" b="true" sz="2400" spc="72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1 pkt – &lt; 80 cm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006672" y="330529"/>
            <a:ext cx="4635926" cy="2636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 spc="89" u="sng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Podpór przodem (deska)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5 pkt – &gt; 40 s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4 pkt – 30–40 s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3 pkt – 20–29 s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2 pkt – 10–19 s</a:t>
            </a:r>
          </a:p>
          <a:p>
            <a:pPr algn="l">
              <a:lnSpc>
                <a:spcPts val="3359"/>
              </a:lnSpc>
            </a:pPr>
            <a:r>
              <a:rPr lang="en-US" b="true" sz="2400" spc="72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1 pkt – &lt; 10 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07489" y="3413952"/>
            <a:ext cx="3094496" cy="2636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 spc="89" u="sng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Przysiady (30s)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5 pkt – &gt; 25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4 pkt – 20–25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3 pkt – 15–19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2 pkt – 10–14</a:t>
            </a:r>
          </a:p>
          <a:p>
            <a:pPr algn="l">
              <a:lnSpc>
                <a:spcPts val="3359"/>
              </a:lnSpc>
            </a:pPr>
            <a:r>
              <a:rPr lang="en-US" b="true" sz="2400" spc="72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1 pkt – &lt; 10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882770" y="3413952"/>
            <a:ext cx="4408767" cy="2636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 spc="89" u="sng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Stanie na jednej nodze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5 pkt – &gt; 25 s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4 pkt – 20–25 s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3 pkt – 15–19 s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2 pkt – 10–14 s</a:t>
            </a:r>
          </a:p>
          <a:p>
            <a:pPr algn="l">
              <a:lnSpc>
                <a:spcPts val="3359"/>
              </a:lnSpc>
            </a:pPr>
            <a:r>
              <a:rPr lang="en-US" b="true" sz="2400" spc="72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1 pkt – &lt; 10 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006672" y="3413952"/>
            <a:ext cx="4830632" cy="2636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 spc="89" u="sng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Rzut piłką lekarską (1 kg)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5 pkt – &gt; 4,5 m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4 pkt – 3,5–4,5 m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3 pkt – 2,5–3,4 m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2 pkt – 1,5–2,4 m</a:t>
            </a:r>
          </a:p>
          <a:p>
            <a:pPr algn="l">
              <a:lnSpc>
                <a:spcPts val="3359"/>
              </a:lnSpc>
            </a:pPr>
            <a:r>
              <a:rPr lang="en-US" b="true" sz="2400" spc="72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1 pkt – &lt; 1,5 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05350" y="6707276"/>
            <a:ext cx="6355837" cy="2636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 spc="89" u="sng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Skłon w przód z pozycji siedzącej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5 pkt – &gt; 10 cm za stopami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4 pkt – 0–10 cm za stopami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3 pkt – palce sięgają do stóp</a:t>
            </a:r>
          </a:p>
          <a:p>
            <a:pPr algn="l">
              <a:lnSpc>
                <a:spcPts val="3359"/>
              </a:lnSpc>
            </a:pPr>
            <a:r>
              <a:rPr lang="en-US" sz="2400" spc="72" b="true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2 pkt – 0–10 cm przed stopami</a:t>
            </a:r>
          </a:p>
          <a:p>
            <a:pPr algn="l">
              <a:lnSpc>
                <a:spcPts val="3359"/>
              </a:lnSpc>
            </a:pPr>
            <a:r>
              <a:rPr lang="en-US" b="true" sz="2400" spc="72">
                <a:solidFill>
                  <a:srgbClr val="C1FF72"/>
                </a:solidFill>
                <a:latin typeface="Roboto Bold"/>
                <a:ea typeface="Roboto Bold"/>
                <a:cs typeface="Roboto Bold"/>
                <a:sym typeface="Roboto Bold"/>
              </a:rPr>
              <a:t>1 pkt – &gt; 10 cm przed stopami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563673" y="406729"/>
            <a:ext cx="565812" cy="481647"/>
          </a:xfrm>
          <a:custGeom>
            <a:avLst/>
            <a:gdLst/>
            <a:ahLst/>
            <a:cxnLst/>
            <a:rect r="r" b="b" t="t" l="l"/>
            <a:pathLst>
              <a:path h="481647" w="565812">
                <a:moveTo>
                  <a:pt x="0" y="0"/>
                </a:moveTo>
                <a:lnTo>
                  <a:pt x="565812" y="0"/>
                </a:lnTo>
                <a:lnTo>
                  <a:pt x="565812" y="481647"/>
                </a:lnTo>
                <a:lnTo>
                  <a:pt x="0" y="481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135983" y="406729"/>
            <a:ext cx="565812" cy="481647"/>
          </a:xfrm>
          <a:custGeom>
            <a:avLst/>
            <a:gdLst/>
            <a:ahLst/>
            <a:cxnLst/>
            <a:rect r="r" b="b" t="t" l="l"/>
            <a:pathLst>
              <a:path h="481647" w="565812">
                <a:moveTo>
                  <a:pt x="0" y="0"/>
                </a:moveTo>
                <a:lnTo>
                  <a:pt x="565812" y="0"/>
                </a:lnTo>
                <a:lnTo>
                  <a:pt x="565812" y="481647"/>
                </a:lnTo>
                <a:lnTo>
                  <a:pt x="0" y="481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259885" y="406729"/>
            <a:ext cx="565812" cy="481647"/>
          </a:xfrm>
          <a:custGeom>
            <a:avLst/>
            <a:gdLst/>
            <a:ahLst/>
            <a:cxnLst/>
            <a:rect r="r" b="b" t="t" l="l"/>
            <a:pathLst>
              <a:path h="481647" w="565812">
                <a:moveTo>
                  <a:pt x="0" y="0"/>
                </a:moveTo>
                <a:lnTo>
                  <a:pt x="565812" y="0"/>
                </a:lnTo>
                <a:lnTo>
                  <a:pt x="565812" y="481647"/>
                </a:lnTo>
                <a:lnTo>
                  <a:pt x="0" y="481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63673" y="3490152"/>
            <a:ext cx="565812" cy="481647"/>
          </a:xfrm>
          <a:custGeom>
            <a:avLst/>
            <a:gdLst/>
            <a:ahLst/>
            <a:cxnLst/>
            <a:rect r="r" b="b" t="t" l="l"/>
            <a:pathLst>
              <a:path h="481647" w="565812">
                <a:moveTo>
                  <a:pt x="0" y="0"/>
                </a:moveTo>
                <a:lnTo>
                  <a:pt x="565812" y="0"/>
                </a:lnTo>
                <a:lnTo>
                  <a:pt x="565812" y="481647"/>
                </a:lnTo>
                <a:lnTo>
                  <a:pt x="0" y="481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135983" y="3490152"/>
            <a:ext cx="565812" cy="481647"/>
          </a:xfrm>
          <a:custGeom>
            <a:avLst/>
            <a:gdLst/>
            <a:ahLst/>
            <a:cxnLst/>
            <a:rect r="r" b="b" t="t" l="l"/>
            <a:pathLst>
              <a:path h="481647" w="565812">
                <a:moveTo>
                  <a:pt x="0" y="0"/>
                </a:moveTo>
                <a:lnTo>
                  <a:pt x="565812" y="0"/>
                </a:lnTo>
                <a:lnTo>
                  <a:pt x="565812" y="481647"/>
                </a:lnTo>
                <a:lnTo>
                  <a:pt x="0" y="481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259885" y="3490152"/>
            <a:ext cx="565812" cy="481647"/>
          </a:xfrm>
          <a:custGeom>
            <a:avLst/>
            <a:gdLst/>
            <a:ahLst/>
            <a:cxnLst/>
            <a:rect r="r" b="b" t="t" l="l"/>
            <a:pathLst>
              <a:path h="481647" w="565812">
                <a:moveTo>
                  <a:pt x="0" y="0"/>
                </a:moveTo>
                <a:lnTo>
                  <a:pt x="565812" y="0"/>
                </a:lnTo>
                <a:lnTo>
                  <a:pt x="565812" y="481647"/>
                </a:lnTo>
                <a:lnTo>
                  <a:pt x="0" y="481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563673" y="6783476"/>
            <a:ext cx="565812" cy="481647"/>
          </a:xfrm>
          <a:custGeom>
            <a:avLst/>
            <a:gdLst/>
            <a:ahLst/>
            <a:cxnLst/>
            <a:rect r="r" b="b" t="t" l="l"/>
            <a:pathLst>
              <a:path h="481647" w="565812">
                <a:moveTo>
                  <a:pt x="0" y="0"/>
                </a:moveTo>
                <a:lnTo>
                  <a:pt x="565812" y="0"/>
                </a:lnTo>
                <a:lnTo>
                  <a:pt x="565812" y="481647"/>
                </a:lnTo>
                <a:lnTo>
                  <a:pt x="0" y="481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EB5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952500"/>
            <a:ext cx="18288000" cy="12192000"/>
          </a:xfrm>
          <a:custGeom>
            <a:avLst/>
            <a:gdLst/>
            <a:ahLst/>
            <a:cxnLst/>
            <a:rect r="r" b="b" t="t" l="l"/>
            <a:pathLst>
              <a:path h="12192000" w="18288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83982"/>
            <a:ext cx="14136385" cy="8120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433"/>
              </a:lnSpc>
            </a:pPr>
            <a:r>
              <a:rPr lang="en-US" sz="8166" spc="244" u="sng">
                <a:solidFill>
                  <a:srgbClr val="FFFFFF"/>
                </a:solidFill>
                <a:latin typeface="Battle Scarred"/>
                <a:ea typeface="Battle Scarred"/>
                <a:cs typeface="Battle Scarred"/>
                <a:sym typeface="Battle Scarred"/>
              </a:rPr>
              <a:t>Ocena końcowa testów</a:t>
            </a:r>
          </a:p>
          <a:p>
            <a:pPr algn="l">
              <a:lnSpc>
                <a:spcPts val="4838"/>
              </a:lnSpc>
            </a:pPr>
          </a:p>
          <a:p>
            <a:pPr algn="l">
              <a:lnSpc>
                <a:spcPts val="8832"/>
              </a:lnSpc>
            </a:pPr>
            <a:r>
              <a:rPr lang="en-US" sz="3790" spc="113" b="true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40–35 pkt – Świetna sprawność fizyczna</a:t>
            </a:r>
          </a:p>
          <a:p>
            <a:pPr algn="l">
              <a:lnSpc>
                <a:spcPts val="8832"/>
              </a:lnSpc>
            </a:pPr>
            <a:r>
              <a:rPr lang="en-US" sz="3790" spc="113" b="true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34–25 pkt – Dobra sprawność fizyczna</a:t>
            </a:r>
          </a:p>
          <a:p>
            <a:pPr algn="l">
              <a:lnSpc>
                <a:spcPts val="8832"/>
              </a:lnSpc>
            </a:pPr>
            <a:r>
              <a:rPr lang="en-US" sz="3790" spc="113" b="true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24–15 pkt – Przeciętna sprawność fizyczna</a:t>
            </a:r>
          </a:p>
          <a:p>
            <a:pPr algn="l">
              <a:lnSpc>
                <a:spcPts val="8832"/>
              </a:lnSpc>
            </a:pPr>
            <a:r>
              <a:rPr lang="en-US" sz="3790" spc="113" b="true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14–8 pkt   – Poniżej przeciętnej sprawności fizycznej</a:t>
            </a:r>
          </a:p>
          <a:p>
            <a:pPr algn="l">
              <a:lnSpc>
                <a:spcPts val="8832"/>
              </a:lnSpc>
            </a:pPr>
            <a:r>
              <a:rPr lang="en-US" sz="3790" spc="113" b="true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     </a:t>
            </a:r>
            <a:r>
              <a:rPr lang="en-US" sz="3790" spc="113" b="true">
                <a:solidFill>
                  <a:srgbClr val="FFDE59"/>
                </a:solidFill>
                <a:latin typeface="Roboto Bold"/>
                <a:ea typeface="Roboto Bold"/>
                <a:cs typeface="Roboto Bold"/>
                <a:sym typeface="Roboto Bold"/>
              </a:rPr>
              <a:t>&lt; 8 pkt  – Niska sprawność fizyczna – wymaga poprawy</a:t>
            </a:r>
          </a:p>
          <a:p>
            <a:pPr algn="l">
              <a:lnSpc>
                <a:spcPts val="3746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517820" y="341034"/>
            <a:ext cx="2987006" cy="3617716"/>
          </a:xfrm>
          <a:custGeom>
            <a:avLst/>
            <a:gdLst/>
            <a:ahLst/>
            <a:cxnLst/>
            <a:rect r="r" b="b" t="t" l="l"/>
            <a:pathLst>
              <a:path h="3617716" w="2987006">
                <a:moveTo>
                  <a:pt x="0" y="0"/>
                </a:moveTo>
                <a:lnTo>
                  <a:pt x="2987007" y="0"/>
                </a:lnTo>
                <a:lnTo>
                  <a:pt x="2987007" y="3617717"/>
                </a:lnTo>
                <a:lnTo>
                  <a:pt x="0" y="3617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28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517820" y="4590057"/>
            <a:ext cx="2987006" cy="2044504"/>
          </a:xfrm>
          <a:custGeom>
            <a:avLst/>
            <a:gdLst/>
            <a:ahLst/>
            <a:cxnLst/>
            <a:rect r="r" b="b" t="t" l="l"/>
            <a:pathLst>
              <a:path h="2044504" w="2987006">
                <a:moveTo>
                  <a:pt x="0" y="0"/>
                </a:moveTo>
                <a:lnTo>
                  <a:pt x="2987007" y="0"/>
                </a:lnTo>
                <a:lnTo>
                  <a:pt x="2987007" y="2044504"/>
                </a:lnTo>
                <a:lnTo>
                  <a:pt x="0" y="2044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464" t="-20126" r="-21681" b="-22426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12197" y="962025"/>
            <a:ext cx="17263607" cy="7723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213"/>
              </a:lnSpc>
            </a:pPr>
            <a:r>
              <a:rPr lang="en-US" b="true" sz="12171" spc="608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“ ruch jest w stanie zastąpić każde lekarstwo, ale żadne lekarstwo nie jest w stanie zastąpić ruchu”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691135" y="2096636"/>
            <a:ext cx="6905730" cy="8174707"/>
          </a:xfrm>
          <a:custGeom>
            <a:avLst/>
            <a:gdLst/>
            <a:ahLst/>
            <a:cxnLst/>
            <a:rect r="r" b="b" t="t" l="l"/>
            <a:pathLst>
              <a:path h="8174707" w="6905730">
                <a:moveTo>
                  <a:pt x="0" y="0"/>
                </a:moveTo>
                <a:lnTo>
                  <a:pt x="6905730" y="0"/>
                </a:lnTo>
                <a:lnTo>
                  <a:pt x="6905730" y="8174707"/>
                </a:lnTo>
                <a:lnTo>
                  <a:pt x="0" y="81747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85" t="-3857" r="-13697" b="-23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89183" y="2096636"/>
            <a:ext cx="3302393" cy="8229600"/>
          </a:xfrm>
          <a:custGeom>
            <a:avLst/>
            <a:gdLst/>
            <a:ahLst/>
            <a:cxnLst/>
            <a:rect r="r" b="b" t="t" l="l"/>
            <a:pathLst>
              <a:path h="8229600" w="3302393">
                <a:moveTo>
                  <a:pt x="0" y="0"/>
                </a:moveTo>
                <a:lnTo>
                  <a:pt x="3302393" y="0"/>
                </a:lnTo>
                <a:lnTo>
                  <a:pt x="33023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172" t="-10650" r="-36896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12197" y="3858154"/>
            <a:ext cx="5178938" cy="4706565"/>
          </a:xfrm>
          <a:custGeom>
            <a:avLst/>
            <a:gdLst/>
            <a:ahLst/>
            <a:cxnLst/>
            <a:rect r="r" b="b" t="t" l="l"/>
            <a:pathLst>
              <a:path h="4706565" w="5178938">
                <a:moveTo>
                  <a:pt x="0" y="0"/>
                </a:moveTo>
                <a:lnTo>
                  <a:pt x="5178938" y="0"/>
                </a:lnTo>
                <a:lnTo>
                  <a:pt x="5178938" y="4706564"/>
                </a:lnTo>
                <a:lnTo>
                  <a:pt x="0" y="4706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183" t="0" r="-25348" b="-20269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12197" y="183197"/>
            <a:ext cx="17263607" cy="1913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213"/>
              </a:lnSpc>
            </a:pPr>
            <a:r>
              <a:rPr lang="en-US" sz="12171" spc="608">
                <a:solidFill>
                  <a:srgbClr val="FFFFFF"/>
                </a:solidFill>
                <a:latin typeface="Battle Scarred"/>
                <a:ea typeface="Battle Scarred"/>
                <a:cs typeface="Battle Scarred"/>
                <a:sym typeface="Battle Scarred"/>
              </a:rPr>
              <a:t>dziękujemy za uwagę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76350" y="161925"/>
            <a:ext cx="15735300" cy="1301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00"/>
              </a:lnSpc>
              <a:spcBef>
                <a:spcPct val="0"/>
              </a:spcBef>
            </a:pPr>
            <a:r>
              <a:rPr lang="en-US" b="true" sz="9600">
                <a:solidFill>
                  <a:srgbClr val="0F00C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cel tworzenia klasy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9805" y="1281991"/>
            <a:ext cx="17480756" cy="8691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Cele ogólne: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1.   Wdrażanie dzieci i młodzieży do całożyciowego, samodzielnego i przynoszącego satysfakcję uczestnictwa w kulturze fizycznej.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2.  Wspomaganie harmonijnego rozwoju psychofizycznego dzieci i młodzieży.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3.  Rozwijanie zainteresowań i uzdolnień sportowych uczniów.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4.  Kształtowanie postaw i wychowanie w duchu sportu oraz patriotyzmu.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5.  Wspomaganie rozwoju judo w Polsce. </a:t>
            </a:r>
          </a:p>
          <a:p>
            <a:pPr algn="l">
              <a:lnSpc>
                <a:spcPts val="2940"/>
              </a:lnSpc>
            </a:pP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Cele kształcenia: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1.   Kształtowanie podstawowych umiejętności technicznych i taktycznych w judo.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2.   Kształtowanie dążeń ucznia do osiągnięcia mistrzostwa sportowego w judo.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3.   Kształtowanie osobowości i postaw w oparciu o wartości tkwiące w sporcie.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4.   Zapewnienie wszechstronnego przygotowania sprawnościowego.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5.   Wzmocnienie zdrowia, przestrzeganie higieny osobistej.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6.   Systematyczne uczestnictwo w rywalizacji sportowej.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7.   Poznawanie i stosowanie zasad bezpieczeństwa podczas aktywności fizycznej. </a:t>
            </a:r>
          </a:p>
          <a:p>
            <a:pPr algn="l">
              <a:lnSpc>
                <a:spcPts val="2940"/>
              </a:lnSpc>
            </a:pP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Realizacja powyższych celów będzie widoczna w trzech płaszczyznach czasowych:</a:t>
            </a:r>
          </a:p>
          <a:p>
            <a:pPr algn="just">
              <a:lnSpc>
                <a:spcPts val="3220"/>
              </a:lnSpc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a. Płaszczyzna krótkotrwała (rok szkolny) – ocena na tej płaszczyźnie będzie dokonywana na podstawie testów sprawności ogólnej </a:t>
            </a:r>
          </a:p>
          <a:p>
            <a:pPr algn="just">
              <a:lnSpc>
                <a:spcPts val="3220"/>
              </a:lnSpc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oraz subiektywnej ocenie prowadzącego zajęcia,</a:t>
            </a:r>
          </a:p>
          <a:p>
            <a:pPr algn="just">
              <a:lnSpc>
                <a:spcPts val="3220"/>
              </a:lnSpc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b.  Płaszczyzna średniookresowa ( do ukończenia szkoły podstawowej – rok 2034) – podstawą oceny poziomu sportowego dzieci, </a:t>
            </a:r>
          </a:p>
          <a:p>
            <a:pPr algn="just">
              <a:lnSpc>
                <a:spcPts val="3220"/>
              </a:lnSpc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będą wyniki zawodów ogólnowarszawskich (przede wszystkim Warszawska Olimpiada Młodzieży) i makroregionalnych (Mistrzostwa Regionu),</a:t>
            </a:r>
          </a:p>
          <a:p>
            <a:pPr algn="just">
              <a:lnSpc>
                <a:spcPts val="3220"/>
              </a:lnSpc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c.  Płaszczyzna długookresowa – Szkolenie w Szkole Mistrzostwa Sportowego im. Janusza Kusocińskiego w Warszawie</a:t>
            </a:r>
          </a:p>
          <a:p>
            <a:pPr algn="just">
              <a:lnSpc>
                <a:spcPts val="3381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025206" y="2592114"/>
            <a:ext cx="3500727" cy="4239769"/>
          </a:xfrm>
          <a:custGeom>
            <a:avLst/>
            <a:gdLst/>
            <a:ahLst/>
            <a:cxnLst/>
            <a:rect r="r" b="b" t="t" l="l"/>
            <a:pathLst>
              <a:path h="4239769" w="3500727">
                <a:moveTo>
                  <a:pt x="0" y="0"/>
                </a:moveTo>
                <a:lnTo>
                  <a:pt x="3500727" y="0"/>
                </a:lnTo>
                <a:lnTo>
                  <a:pt x="3500727" y="4239769"/>
                </a:lnTo>
                <a:lnTo>
                  <a:pt x="0" y="4239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62067" y="-573754"/>
            <a:ext cx="16763866" cy="11434508"/>
          </a:xfrm>
          <a:custGeom>
            <a:avLst/>
            <a:gdLst/>
            <a:ahLst/>
            <a:cxnLst/>
            <a:rect r="r" b="b" t="t" l="l"/>
            <a:pathLst>
              <a:path h="11434508" w="16763866">
                <a:moveTo>
                  <a:pt x="0" y="0"/>
                </a:moveTo>
                <a:lnTo>
                  <a:pt x="16763866" y="0"/>
                </a:lnTo>
                <a:lnTo>
                  <a:pt x="16763866" y="11434508"/>
                </a:lnTo>
                <a:lnTo>
                  <a:pt x="0" y="11434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88751" y="1587369"/>
            <a:ext cx="13518638" cy="1104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C1FF72"/>
                </a:solidFill>
                <a:latin typeface="Battle Scarred"/>
                <a:ea typeface="Battle Scarred"/>
                <a:cs typeface="Battle Scarred"/>
                <a:sym typeface="Battle Scarred"/>
              </a:rPr>
              <a:t> Oddziału sportowego o profilu judo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914896" y="6201796"/>
            <a:ext cx="3373104" cy="4085204"/>
          </a:xfrm>
          <a:custGeom>
            <a:avLst/>
            <a:gdLst/>
            <a:ahLst/>
            <a:cxnLst/>
            <a:rect r="r" b="b" t="t" l="l"/>
            <a:pathLst>
              <a:path h="4085204" w="3373104">
                <a:moveTo>
                  <a:pt x="0" y="0"/>
                </a:moveTo>
                <a:lnTo>
                  <a:pt x="3373104" y="0"/>
                </a:lnTo>
                <a:lnTo>
                  <a:pt x="3373104" y="4085204"/>
                </a:lnTo>
                <a:lnTo>
                  <a:pt x="0" y="4085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315102">
            <a:off x="553929" y="3476466"/>
            <a:ext cx="949542" cy="597025"/>
          </a:xfrm>
          <a:custGeom>
            <a:avLst/>
            <a:gdLst/>
            <a:ahLst/>
            <a:cxnLst/>
            <a:rect r="r" b="b" t="t" l="l"/>
            <a:pathLst>
              <a:path h="597025" w="949542">
                <a:moveTo>
                  <a:pt x="0" y="0"/>
                </a:moveTo>
                <a:lnTo>
                  <a:pt x="949542" y="0"/>
                </a:lnTo>
                <a:lnTo>
                  <a:pt x="949542" y="597025"/>
                </a:lnTo>
                <a:lnTo>
                  <a:pt x="0" y="597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634650" y="0"/>
            <a:ext cx="3653350" cy="5143500"/>
          </a:xfrm>
          <a:custGeom>
            <a:avLst/>
            <a:gdLst/>
            <a:ahLst/>
            <a:cxnLst/>
            <a:rect r="r" b="b" t="t" l="l"/>
            <a:pathLst>
              <a:path h="5143500" w="3653350">
                <a:moveTo>
                  <a:pt x="0" y="0"/>
                </a:moveTo>
                <a:lnTo>
                  <a:pt x="3653350" y="0"/>
                </a:lnTo>
                <a:lnTo>
                  <a:pt x="365335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8724" t="-21957" r="-105051" b="-21957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18555" y="293421"/>
            <a:ext cx="11084351" cy="1741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077"/>
              </a:lnSpc>
              <a:spcBef>
                <a:spcPct val="0"/>
              </a:spcBef>
            </a:pPr>
            <a:r>
              <a:rPr lang="en-US" sz="13077">
                <a:solidFill>
                  <a:srgbClr val="C1FF72"/>
                </a:solidFill>
                <a:latin typeface="Battle Scarred"/>
                <a:ea typeface="Battle Scarred"/>
                <a:cs typeface="Battle Scarred"/>
                <a:sym typeface="Battle Scarred"/>
              </a:rPr>
              <a:t>czas realizacji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88751" y="4312919"/>
            <a:ext cx="12819311" cy="830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FFFFFF"/>
                </a:solidFill>
                <a:latin typeface="Battle Scarred"/>
                <a:ea typeface="Battle Scarred"/>
                <a:cs typeface="Battle Scarred"/>
                <a:sym typeface="Battle Scarred"/>
              </a:rPr>
              <a:t> </a:t>
            </a:r>
            <a:r>
              <a:rPr lang="en-US" sz="4799">
                <a:solidFill>
                  <a:srgbClr val="FFFFFF"/>
                </a:solidFill>
                <a:latin typeface="Battle Scarred"/>
                <a:ea typeface="Battle Scarred"/>
                <a:cs typeface="Battle Scarred"/>
                <a:sym typeface="Battle Scarred"/>
              </a:rPr>
              <a:t>rozpocznie naukę w roku szkolnym 2025/2026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18555" y="6959983"/>
            <a:ext cx="12046446" cy="830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Battle Scarred"/>
                <a:ea typeface="Battle Scarred"/>
                <a:cs typeface="Battle Scarred"/>
                <a:sym typeface="Battle Scarred"/>
              </a:rPr>
              <a:t>zakończy naukę w roku szkolnym 2033/2034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5315102">
            <a:off x="1939473" y="3476466"/>
            <a:ext cx="949542" cy="597025"/>
          </a:xfrm>
          <a:custGeom>
            <a:avLst/>
            <a:gdLst/>
            <a:ahLst/>
            <a:cxnLst/>
            <a:rect r="r" b="b" t="t" l="l"/>
            <a:pathLst>
              <a:path h="597025" w="949542">
                <a:moveTo>
                  <a:pt x="0" y="0"/>
                </a:moveTo>
                <a:lnTo>
                  <a:pt x="949542" y="0"/>
                </a:lnTo>
                <a:lnTo>
                  <a:pt x="949542" y="597025"/>
                </a:lnTo>
                <a:lnTo>
                  <a:pt x="0" y="597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315102">
            <a:off x="3325017" y="3476466"/>
            <a:ext cx="949542" cy="597025"/>
          </a:xfrm>
          <a:custGeom>
            <a:avLst/>
            <a:gdLst/>
            <a:ahLst/>
            <a:cxnLst/>
            <a:rect r="r" b="b" t="t" l="l"/>
            <a:pathLst>
              <a:path h="597025" w="949542">
                <a:moveTo>
                  <a:pt x="0" y="0"/>
                </a:moveTo>
                <a:lnTo>
                  <a:pt x="949542" y="0"/>
                </a:lnTo>
                <a:lnTo>
                  <a:pt x="949542" y="597025"/>
                </a:lnTo>
                <a:lnTo>
                  <a:pt x="0" y="597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315102">
            <a:off x="4710561" y="3476466"/>
            <a:ext cx="949542" cy="597025"/>
          </a:xfrm>
          <a:custGeom>
            <a:avLst/>
            <a:gdLst/>
            <a:ahLst/>
            <a:cxnLst/>
            <a:rect r="r" b="b" t="t" l="l"/>
            <a:pathLst>
              <a:path h="597025" w="949542">
                <a:moveTo>
                  <a:pt x="0" y="0"/>
                </a:moveTo>
                <a:lnTo>
                  <a:pt x="949542" y="0"/>
                </a:lnTo>
                <a:lnTo>
                  <a:pt x="949542" y="597025"/>
                </a:lnTo>
                <a:lnTo>
                  <a:pt x="0" y="597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315102">
            <a:off x="6096104" y="3476466"/>
            <a:ext cx="949542" cy="597025"/>
          </a:xfrm>
          <a:custGeom>
            <a:avLst/>
            <a:gdLst/>
            <a:ahLst/>
            <a:cxnLst/>
            <a:rect r="r" b="b" t="t" l="l"/>
            <a:pathLst>
              <a:path h="597025" w="949542">
                <a:moveTo>
                  <a:pt x="0" y="0"/>
                </a:moveTo>
                <a:lnTo>
                  <a:pt x="949542" y="0"/>
                </a:lnTo>
                <a:lnTo>
                  <a:pt x="949542" y="597025"/>
                </a:lnTo>
                <a:lnTo>
                  <a:pt x="0" y="597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5315102">
            <a:off x="7481648" y="3476466"/>
            <a:ext cx="949542" cy="597025"/>
          </a:xfrm>
          <a:custGeom>
            <a:avLst/>
            <a:gdLst/>
            <a:ahLst/>
            <a:cxnLst/>
            <a:rect r="r" b="b" t="t" l="l"/>
            <a:pathLst>
              <a:path h="597025" w="949542">
                <a:moveTo>
                  <a:pt x="0" y="0"/>
                </a:moveTo>
                <a:lnTo>
                  <a:pt x="949542" y="0"/>
                </a:lnTo>
                <a:lnTo>
                  <a:pt x="949542" y="597025"/>
                </a:lnTo>
                <a:lnTo>
                  <a:pt x="0" y="597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5315102">
            <a:off x="8867192" y="3476466"/>
            <a:ext cx="949542" cy="597025"/>
          </a:xfrm>
          <a:custGeom>
            <a:avLst/>
            <a:gdLst/>
            <a:ahLst/>
            <a:cxnLst/>
            <a:rect r="r" b="b" t="t" l="l"/>
            <a:pathLst>
              <a:path h="597025" w="949542">
                <a:moveTo>
                  <a:pt x="0" y="0"/>
                </a:moveTo>
                <a:lnTo>
                  <a:pt x="949542" y="0"/>
                </a:lnTo>
                <a:lnTo>
                  <a:pt x="949542" y="597025"/>
                </a:lnTo>
                <a:lnTo>
                  <a:pt x="0" y="597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5315102">
            <a:off x="10252736" y="3476466"/>
            <a:ext cx="949542" cy="597025"/>
          </a:xfrm>
          <a:custGeom>
            <a:avLst/>
            <a:gdLst/>
            <a:ahLst/>
            <a:cxnLst/>
            <a:rect r="r" b="b" t="t" l="l"/>
            <a:pathLst>
              <a:path h="597025" w="949542">
                <a:moveTo>
                  <a:pt x="0" y="0"/>
                </a:moveTo>
                <a:lnTo>
                  <a:pt x="949542" y="0"/>
                </a:lnTo>
                <a:lnTo>
                  <a:pt x="949542" y="597025"/>
                </a:lnTo>
                <a:lnTo>
                  <a:pt x="0" y="597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5315102">
            <a:off x="11638280" y="3476466"/>
            <a:ext cx="949542" cy="597025"/>
          </a:xfrm>
          <a:custGeom>
            <a:avLst/>
            <a:gdLst/>
            <a:ahLst/>
            <a:cxnLst/>
            <a:rect r="r" b="b" t="t" l="l"/>
            <a:pathLst>
              <a:path h="597025" w="949542">
                <a:moveTo>
                  <a:pt x="0" y="0"/>
                </a:moveTo>
                <a:lnTo>
                  <a:pt x="949542" y="0"/>
                </a:lnTo>
                <a:lnTo>
                  <a:pt x="949542" y="597025"/>
                </a:lnTo>
                <a:lnTo>
                  <a:pt x="0" y="597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5315102">
            <a:off x="553929" y="6103273"/>
            <a:ext cx="949542" cy="597025"/>
          </a:xfrm>
          <a:custGeom>
            <a:avLst/>
            <a:gdLst/>
            <a:ahLst/>
            <a:cxnLst/>
            <a:rect r="r" b="b" t="t" l="l"/>
            <a:pathLst>
              <a:path h="597025" w="949542">
                <a:moveTo>
                  <a:pt x="0" y="0"/>
                </a:moveTo>
                <a:lnTo>
                  <a:pt x="949542" y="0"/>
                </a:lnTo>
                <a:lnTo>
                  <a:pt x="949542" y="597025"/>
                </a:lnTo>
                <a:lnTo>
                  <a:pt x="0" y="5970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5315102">
            <a:off x="1939473" y="6103273"/>
            <a:ext cx="949542" cy="597025"/>
          </a:xfrm>
          <a:custGeom>
            <a:avLst/>
            <a:gdLst/>
            <a:ahLst/>
            <a:cxnLst/>
            <a:rect r="r" b="b" t="t" l="l"/>
            <a:pathLst>
              <a:path h="597025" w="949542">
                <a:moveTo>
                  <a:pt x="0" y="0"/>
                </a:moveTo>
                <a:lnTo>
                  <a:pt x="949542" y="0"/>
                </a:lnTo>
                <a:lnTo>
                  <a:pt x="949542" y="597025"/>
                </a:lnTo>
                <a:lnTo>
                  <a:pt x="0" y="5970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5315102">
            <a:off x="3325017" y="6103273"/>
            <a:ext cx="949542" cy="597025"/>
          </a:xfrm>
          <a:custGeom>
            <a:avLst/>
            <a:gdLst/>
            <a:ahLst/>
            <a:cxnLst/>
            <a:rect r="r" b="b" t="t" l="l"/>
            <a:pathLst>
              <a:path h="597025" w="949542">
                <a:moveTo>
                  <a:pt x="0" y="0"/>
                </a:moveTo>
                <a:lnTo>
                  <a:pt x="949542" y="0"/>
                </a:lnTo>
                <a:lnTo>
                  <a:pt x="949542" y="597025"/>
                </a:lnTo>
                <a:lnTo>
                  <a:pt x="0" y="5970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5315102">
            <a:off x="4710561" y="6103273"/>
            <a:ext cx="949542" cy="597025"/>
          </a:xfrm>
          <a:custGeom>
            <a:avLst/>
            <a:gdLst/>
            <a:ahLst/>
            <a:cxnLst/>
            <a:rect r="r" b="b" t="t" l="l"/>
            <a:pathLst>
              <a:path h="597025" w="949542">
                <a:moveTo>
                  <a:pt x="0" y="0"/>
                </a:moveTo>
                <a:lnTo>
                  <a:pt x="949542" y="0"/>
                </a:lnTo>
                <a:lnTo>
                  <a:pt x="949542" y="597025"/>
                </a:lnTo>
                <a:lnTo>
                  <a:pt x="0" y="5970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5315102">
            <a:off x="6096104" y="6103273"/>
            <a:ext cx="949542" cy="597025"/>
          </a:xfrm>
          <a:custGeom>
            <a:avLst/>
            <a:gdLst/>
            <a:ahLst/>
            <a:cxnLst/>
            <a:rect r="r" b="b" t="t" l="l"/>
            <a:pathLst>
              <a:path h="597025" w="949542">
                <a:moveTo>
                  <a:pt x="0" y="0"/>
                </a:moveTo>
                <a:lnTo>
                  <a:pt x="949542" y="0"/>
                </a:lnTo>
                <a:lnTo>
                  <a:pt x="949542" y="597025"/>
                </a:lnTo>
                <a:lnTo>
                  <a:pt x="0" y="5970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5315102">
            <a:off x="7481648" y="6103273"/>
            <a:ext cx="949542" cy="597025"/>
          </a:xfrm>
          <a:custGeom>
            <a:avLst/>
            <a:gdLst/>
            <a:ahLst/>
            <a:cxnLst/>
            <a:rect r="r" b="b" t="t" l="l"/>
            <a:pathLst>
              <a:path h="597025" w="949542">
                <a:moveTo>
                  <a:pt x="0" y="0"/>
                </a:moveTo>
                <a:lnTo>
                  <a:pt x="949542" y="0"/>
                </a:lnTo>
                <a:lnTo>
                  <a:pt x="949542" y="597025"/>
                </a:lnTo>
                <a:lnTo>
                  <a:pt x="0" y="5970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5315102">
            <a:off x="8867192" y="6103273"/>
            <a:ext cx="949542" cy="597025"/>
          </a:xfrm>
          <a:custGeom>
            <a:avLst/>
            <a:gdLst/>
            <a:ahLst/>
            <a:cxnLst/>
            <a:rect r="r" b="b" t="t" l="l"/>
            <a:pathLst>
              <a:path h="597025" w="949542">
                <a:moveTo>
                  <a:pt x="0" y="0"/>
                </a:moveTo>
                <a:lnTo>
                  <a:pt x="949542" y="0"/>
                </a:lnTo>
                <a:lnTo>
                  <a:pt x="949542" y="597025"/>
                </a:lnTo>
                <a:lnTo>
                  <a:pt x="0" y="5970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5315102">
            <a:off x="10252736" y="6103273"/>
            <a:ext cx="949542" cy="597025"/>
          </a:xfrm>
          <a:custGeom>
            <a:avLst/>
            <a:gdLst/>
            <a:ahLst/>
            <a:cxnLst/>
            <a:rect r="r" b="b" t="t" l="l"/>
            <a:pathLst>
              <a:path h="597025" w="949542">
                <a:moveTo>
                  <a:pt x="0" y="0"/>
                </a:moveTo>
                <a:lnTo>
                  <a:pt x="949542" y="0"/>
                </a:lnTo>
                <a:lnTo>
                  <a:pt x="949542" y="597025"/>
                </a:lnTo>
                <a:lnTo>
                  <a:pt x="0" y="5970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5315102">
            <a:off x="11638280" y="6103273"/>
            <a:ext cx="949542" cy="597025"/>
          </a:xfrm>
          <a:custGeom>
            <a:avLst/>
            <a:gdLst/>
            <a:ahLst/>
            <a:cxnLst/>
            <a:rect r="r" b="b" t="t" l="l"/>
            <a:pathLst>
              <a:path h="597025" w="949542">
                <a:moveTo>
                  <a:pt x="0" y="0"/>
                </a:moveTo>
                <a:lnTo>
                  <a:pt x="949542" y="0"/>
                </a:lnTo>
                <a:lnTo>
                  <a:pt x="949542" y="597025"/>
                </a:lnTo>
                <a:lnTo>
                  <a:pt x="0" y="5970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6845" y="-174897"/>
            <a:ext cx="18052298" cy="10697117"/>
          </a:xfrm>
          <a:custGeom>
            <a:avLst/>
            <a:gdLst/>
            <a:ahLst/>
            <a:cxnLst/>
            <a:rect r="r" b="b" t="t" l="l"/>
            <a:pathLst>
              <a:path h="10697117" w="18052298">
                <a:moveTo>
                  <a:pt x="0" y="0"/>
                </a:moveTo>
                <a:lnTo>
                  <a:pt x="18052298" y="0"/>
                </a:lnTo>
                <a:lnTo>
                  <a:pt x="18052298" y="10697117"/>
                </a:lnTo>
                <a:lnTo>
                  <a:pt x="0" y="1069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250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02760" y="60323"/>
            <a:ext cx="2285240" cy="2527273"/>
          </a:xfrm>
          <a:custGeom>
            <a:avLst/>
            <a:gdLst/>
            <a:ahLst/>
            <a:cxnLst/>
            <a:rect r="r" b="b" t="t" l="l"/>
            <a:pathLst>
              <a:path h="2527273" w="2285240">
                <a:moveTo>
                  <a:pt x="0" y="0"/>
                </a:moveTo>
                <a:lnTo>
                  <a:pt x="2285240" y="0"/>
                </a:lnTo>
                <a:lnTo>
                  <a:pt x="2285240" y="2527273"/>
                </a:lnTo>
                <a:lnTo>
                  <a:pt x="0" y="2527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512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919636" y="4306486"/>
            <a:ext cx="1128474" cy="1124243"/>
          </a:xfrm>
          <a:custGeom>
            <a:avLst/>
            <a:gdLst/>
            <a:ahLst/>
            <a:cxnLst/>
            <a:rect r="r" b="b" t="t" l="l"/>
            <a:pathLst>
              <a:path h="1124243" w="1128474">
                <a:moveTo>
                  <a:pt x="0" y="0"/>
                </a:moveTo>
                <a:lnTo>
                  <a:pt x="1128475" y="0"/>
                </a:lnTo>
                <a:lnTo>
                  <a:pt x="1128475" y="1124243"/>
                </a:lnTo>
                <a:lnTo>
                  <a:pt x="0" y="11242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054123" y="60323"/>
            <a:ext cx="7233877" cy="10226677"/>
          </a:xfrm>
          <a:custGeom>
            <a:avLst/>
            <a:gdLst/>
            <a:ahLst/>
            <a:cxnLst/>
            <a:rect r="r" b="b" t="t" l="l"/>
            <a:pathLst>
              <a:path h="10226677" w="7233877">
                <a:moveTo>
                  <a:pt x="0" y="0"/>
                </a:moveTo>
                <a:lnTo>
                  <a:pt x="7233877" y="0"/>
                </a:lnTo>
                <a:lnTo>
                  <a:pt x="7233877" y="10226677"/>
                </a:lnTo>
                <a:lnTo>
                  <a:pt x="0" y="102266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054123" y="4348449"/>
            <a:ext cx="7370553" cy="5938551"/>
          </a:xfrm>
          <a:custGeom>
            <a:avLst/>
            <a:gdLst/>
            <a:ahLst/>
            <a:cxnLst/>
            <a:rect r="r" b="b" t="t" l="l"/>
            <a:pathLst>
              <a:path h="5938551" w="7370553">
                <a:moveTo>
                  <a:pt x="0" y="0"/>
                </a:moveTo>
                <a:lnTo>
                  <a:pt x="7370553" y="0"/>
                </a:lnTo>
                <a:lnTo>
                  <a:pt x="7370553" y="5938551"/>
                </a:lnTo>
                <a:lnTo>
                  <a:pt x="0" y="593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599" t="-1010" r="0" b="-101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6845" y="1696926"/>
            <a:ext cx="11080967" cy="1383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54"/>
              </a:lnSpc>
            </a:pPr>
            <a:r>
              <a:rPr lang="en-US" sz="5099" spc="-183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 Szkoła Podstawowa nr 32 z Oddziałami Integracyjnymi </a:t>
            </a:r>
          </a:p>
          <a:p>
            <a:pPr algn="ctr" marL="0" indent="0" lvl="0">
              <a:lnSpc>
                <a:spcPts val="5354"/>
              </a:lnSpc>
            </a:pPr>
            <a:r>
              <a:rPr lang="en-US" sz="5099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ul. D.B. Meiselsa 1, 00-190 Warszawa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10507" y="222248"/>
            <a:ext cx="7606264" cy="1301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00"/>
              </a:lnSpc>
              <a:spcBef>
                <a:spcPct val="0"/>
              </a:spcBef>
            </a:pPr>
            <a:r>
              <a:rPr lang="en-US" b="true" sz="9600">
                <a:solidFill>
                  <a:srgbClr val="FF0013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miejsce realizacji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3537139"/>
            <a:ext cx="2890936" cy="25676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60"/>
              </a:lnSpc>
              <a:spcBef>
                <a:spcPct val="0"/>
              </a:spcBef>
            </a:pPr>
            <a:r>
              <a:rPr lang="en-US" b="true" sz="19160">
                <a:solidFill>
                  <a:srgbClr val="FFDE59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130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738704" y="5960338"/>
            <a:ext cx="7066475" cy="10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83"/>
              </a:lnSpc>
            </a:pPr>
            <a:r>
              <a:rPr lang="en-US" sz="4700" spc="296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jedna z największych sal judo </a:t>
            </a:r>
          </a:p>
          <a:p>
            <a:pPr algn="ctr" marL="0" indent="0" lvl="0">
              <a:lnSpc>
                <a:spcPts val="4183"/>
              </a:lnSpc>
            </a:pPr>
            <a:r>
              <a:rPr lang="en-US" sz="4700" spc="296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w Warszawie</a:t>
            </a:r>
          </a:p>
        </p:txBody>
      </p:sp>
      <p:sp>
        <p:nvSpPr>
          <p:cNvPr name="TextBox 11" id="11"/>
          <p:cNvSpPr txBox="true"/>
          <p:nvPr/>
        </p:nvSpPr>
        <p:spPr>
          <a:xfrm rot="711762">
            <a:off x="-565178" y="7769705"/>
            <a:ext cx="9863629" cy="17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88"/>
              </a:lnSpc>
            </a:pPr>
            <a:r>
              <a:rPr lang="en-US" sz="7515" spc="473">
                <a:solidFill>
                  <a:srgbClr val="00BF63"/>
                </a:solidFill>
                <a:latin typeface="Battle Scarred"/>
                <a:ea typeface="Battle Scarred"/>
                <a:cs typeface="Battle Scarred"/>
                <a:sym typeface="Battle Scarred"/>
              </a:rPr>
              <a:t>W pełni amortyzowana!!!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1592" y="-573754"/>
            <a:ext cx="16763866" cy="11434508"/>
          </a:xfrm>
          <a:custGeom>
            <a:avLst/>
            <a:gdLst/>
            <a:ahLst/>
            <a:cxnLst/>
            <a:rect r="r" b="b" t="t" l="l"/>
            <a:pathLst>
              <a:path h="11434508" w="16763866">
                <a:moveTo>
                  <a:pt x="0" y="0"/>
                </a:moveTo>
                <a:lnTo>
                  <a:pt x="16763866" y="0"/>
                </a:lnTo>
                <a:lnTo>
                  <a:pt x="16763866" y="11434508"/>
                </a:lnTo>
                <a:lnTo>
                  <a:pt x="0" y="11434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32546" y="4760561"/>
            <a:ext cx="17049859" cy="664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354"/>
              </a:lnSpc>
              <a:spcBef>
                <a:spcPct val="0"/>
              </a:spcBef>
            </a:pPr>
            <a:r>
              <a:rPr lang="en-US" sz="3824" spc="65">
                <a:solidFill>
                  <a:srgbClr val="0F00C6"/>
                </a:solidFill>
                <a:latin typeface="Bebas Neue"/>
                <a:ea typeface="Bebas Neue"/>
                <a:cs typeface="Bebas Neue"/>
                <a:sym typeface="Bebas Neue"/>
              </a:rPr>
              <a:t>I etap – Wywiad z rodzicami, mający na celu określenie psychicznych i wolicjonalnych cech dziecka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32546" y="2539372"/>
            <a:ext cx="17422908" cy="1909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30"/>
              </a:lnSpc>
              <a:spcBef>
                <a:spcPct val="0"/>
              </a:spcBef>
            </a:pPr>
            <a:r>
              <a:rPr lang="en-US" b="true" sz="5450" spc="59">
                <a:solidFill>
                  <a:srgbClr val="000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Klasa tworzona będzie z dziewcząt i chłopców urodzonych w 2018 roku. Selekcja będzie przebiegała etapowo.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77408" y="676580"/>
            <a:ext cx="7766592" cy="1301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600"/>
              </a:lnSpc>
              <a:spcBef>
                <a:spcPct val="0"/>
              </a:spcBef>
            </a:pPr>
            <a:r>
              <a:rPr lang="en-US" b="true" sz="9600">
                <a:solidFill>
                  <a:srgbClr val="0F00C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nabór i selekcja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32546" y="5764348"/>
            <a:ext cx="16230600" cy="664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354"/>
              </a:lnSpc>
              <a:spcBef>
                <a:spcPct val="0"/>
              </a:spcBef>
            </a:pPr>
            <a:r>
              <a:rPr lang="en-US" sz="3824" spc="218">
                <a:solidFill>
                  <a:srgbClr val="0F00C6"/>
                </a:solidFill>
                <a:latin typeface="Bebas Neue"/>
                <a:ea typeface="Bebas Neue"/>
                <a:cs typeface="Bebas Neue"/>
                <a:sym typeface="Bebas Neue"/>
              </a:rPr>
              <a:t>II etap – Zorganizowanie sprawdzianów sprawności ogólnej i gimnastycznych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32546" y="6768135"/>
            <a:ext cx="16230600" cy="664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354"/>
              </a:lnSpc>
              <a:spcBef>
                <a:spcPct val="0"/>
              </a:spcBef>
            </a:pPr>
            <a:r>
              <a:rPr lang="en-US" sz="3824" spc="218">
                <a:solidFill>
                  <a:srgbClr val="0F00C6"/>
                </a:solidFill>
                <a:latin typeface="Bebas Neue"/>
                <a:ea typeface="Bebas Neue"/>
                <a:cs typeface="Bebas Neue"/>
                <a:sym typeface="Bebas Neue"/>
              </a:rPr>
              <a:t>III etap - Wywiad lekarski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32546" y="7771922"/>
            <a:ext cx="16230600" cy="664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354"/>
              </a:lnSpc>
              <a:spcBef>
                <a:spcPct val="0"/>
              </a:spcBef>
            </a:pPr>
            <a:r>
              <a:rPr lang="en-US" sz="3824" spc="218">
                <a:solidFill>
                  <a:srgbClr val="0F00C6"/>
                </a:solidFill>
                <a:latin typeface="Bebas Neue"/>
                <a:ea typeface="Bebas Neue"/>
                <a:cs typeface="Bebas Neue"/>
                <a:sym typeface="Bebas Neue"/>
              </a:rPr>
              <a:t>IV etap - Zgoda rodziców / opiekunów prawnych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5364000" y="6745711"/>
            <a:ext cx="2924000" cy="3541289"/>
          </a:xfrm>
          <a:custGeom>
            <a:avLst/>
            <a:gdLst/>
            <a:ahLst/>
            <a:cxnLst/>
            <a:rect r="r" b="b" t="t" l="l"/>
            <a:pathLst>
              <a:path h="3541289" w="2924000">
                <a:moveTo>
                  <a:pt x="0" y="0"/>
                </a:moveTo>
                <a:lnTo>
                  <a:pt x="2924000" y="0"/>
                </a:lnTo>
                <a:lnTo>
                  <a:pt x="2924000" y="3541289"/>
                </a:lnTo>
                <a:lnTo>
                  <a:pt x="0" y="3541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4000" y="-787400"/>
            <a:ext cx="9144000" cy="11074400"/>
          </a:xfrm>
          <a:custGeom>
            <a:avLst/>
            <a:gdLst/>
            <a:ahLst/>
            <a:cxnLst/>
            <a:rect r="r" b="b" t="t" l="l"/>
            <a:pathLst>
              <a:path h="11074400" w="9144000">
                <a:moveTo>
                  <a:pt x="0" y="0"/>
                </a:moveTo>
                <a:lnTo>
                  <a:pt x="9144000" y="0"/>
                </a:lnTo>
                <a:lnTo>
                  <a:pt x="9144000" y="11074400"/>
                </a:lnTo>
                <a:lnTo>
                  <a:pt x="0" y="11074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286500" y="0"/>
            <a:ext cx="15430500" cy="10287000"/>
          </a:xfrm>
          <a:custGeom>
            <a:avLst/>
            <a:gdLst/>
            <a:ahLst/>
            <a:cxnLst/>
            <a:rect r="r" b="b" t="t" l="l"/>
            <a:pathLst>
              <a:path h="10287000" w="15430500">
                <a:moveTo>
                  <a:pt x="0" y="0"/>
                </a:moveTo>
                <a:lnTo>
                  <a:pt x="15430500" y="0"/>
                </a:lnTo>
                <a:lnTo>
                  <a:pt x="154305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2924000" cy="3187883"/>
          </a:xfrm>
          <a:custGeom>
            <a:avLst/>
            <a:gdLst/>
            <a:ahLst/>
            <a:cxnLst/>
            <a:rect r="r" b="b" t="t" l="l"/>
            <a:pathLst>
              <a:path h="3187883" w="2924000">
                <a:moveTo>
                  <a:pt x="0" y="0"/>
                </a:moveTo>
                <a:lnTo>
                  <a:pt x="2924000" y="0"/>
                </a:lnTo>
                <a:lnTo>
                  <a:pt x="2924000" y="3187883"/>
                </a:lnTo>
                <a:lnTo>
                  <a:pt x="0" y="3187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085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031874" y="2428337"/>
            <a:ext cx="9368253" cy="5268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40"/>
              </a:lnSpc>
            </a:pPr>
            <a:r>
              <a:rPr lang="en-US" sz="7457" b="true">
                <a:solidFill>
                  <a:srgbClr val="0F00C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Klasa w założeniu, ma być klasą koedukacyjną, składającą się z </a:t>
            </a:r>
          </a:p>
          <a:p>
            <a:pPr algn="ctr" marL="0" indent="0" lvl="0">
              <a:lnSpc>
                <a:spcPts val="10440"/>
              </a:lnSpc>
              <a:spcBef>
                <a:spcPct val="0"/>
              </a:spcBef>
            </a:pPr>
            <a:r>
              <a:rPr lang="en-US" b="true" sz="7457">
                <a:solidFill>
                  <a:srgbClr val="0F00C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ok. 20 uczniów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04691" y="3858264"/>
            <a:ext cx="7966690" cy="4040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453"/>
              </a:lnSpc>
              <a:spcBef>
                <a:spcPct val="0"/>
              </a:spcBef>
            </a:pPr>
            <a:r>
              <a:rPr lang="en-US" sz="15453">
                <a:solidFill>
                  <a:srgbClr val="FF0013"/>
                </a:solidFill>
                <a:latin typeface="Battle Scarred"/>
                <a:ea typeface="Battle Scarred"/>
                <a:cs typeface="Battle Scarred"/>
                <a:sym typeface="Battle Scarred"/>
              </a:rPr>
              <a:t>liczba uczniów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2067" y="-573754"/>
            <a:ext cx="16763866" cy="11434508"/>
          </a:xfrm>
          <a:custGeom>
            <a:avLst/>
            <a:gdLst/>
            <a:ahLst/>
            <a:cxnLst/>
            <a:rect r="r" b="b" t="t" l="l"/>
            <a:pathLst>
              <a:path h="11434508" w="16763866">
                <a:moveTo>
                  <a:pt x="0" y="0"/>
                </a:moveTo>
                <a:lnTo>
                  <a:pt x="16763866" y="0"/>
                </a:lnTo>
                <a:lnTo>
                  <a:pt x="16763866" y="11434508"/>
                </a:lnTo>
                <a:lnTo>
                  <a:pt x="0" y="11434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161925"/>
            <a:ext cx="8635564" cy="1185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1"/>
              </a:lnSpc>
              <a:spcBef>
                <a:spcPct val="0"/>
              </a:spcBef>
            </a:pPr>
            <a:r>
              <a:rPr lang="en-US" b="true" sz="8801">
                <a:solidFill>
                  <a:srgbClr val="0F00C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zarys organizacyjny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13246" y="7157593"/>
            <a:ext cx="17661508" cy="3213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08"/>
              </a:lnSpc>
            </a:pPr>
            <a:r>
              <a:rPr lang="en-US" sz="2800" spc="159" u="sng">
                <a:solidFill>
                  <a:srgbClr val="0F00C6"/>
                </a:solidFill>
                <a:latin typeface="Cardo"/>
                <a:ea typeface="Cardo"/>
                <a:cs typeface="Cardo"/>
                <a:sym typeface="Cardo"/>
              </a:rPr>
              <a:t>Ilość zajęć sportowych</a:t>
            </a:r>
          </a:p>
          <a:p>
            <a:pPr algn="just">
              <a:lnSpc>
                <a:spcPts val="3976"/>
              </a:lnSpc>
            </a:pPr>
            <a:r>
              <a:rPr lang="en-US" sz="2800" spc="159">
                <a:solidFill>
                  <a:srgbClr val="0F00C6"/>
                </a:solidFill>
                <a:latin typeface="Cardo"/>
                <a:ea typeface="Cardo"/>
                <a:cs typeface="Cardo"/>
                <a:sym typeface="Cardo"/>
              </a:rPr>
              <a:t>Klasy 1 - 3 (7 godzin) 4 godziny tygodniowo zajęć judo i 3 godziny tygodniowo wychowania fizycznego</a:t>
            </a:r>
          </a:p>
          <a:p>
            <a:pPr algn="just">
              <a:lnSpc>
                <a:spcPts val="4508"/>
              </a:lnSpc>
            </a:pPr>
            <a:r>
              <a:rPr lang="en-US" sz="2800" spc="159">
                <a:solidFill>
                  <a:srgbClr val="0F00C6"/>
                </a:solidFill>
                <a:latin typeface="Cardo"/>
                <a:ea typeface="Cardo"/>
                <a:cs typeface="Cardo"/>
                <a:sym typeface="Cardo"/>
              </a:rPr>
              <a:t>Klasy 4 - 8 (10 godzin) 6 godzin tygodniowo zajęć judo i 4 godziny tygodniowo wychowania fizycznego, co daje ok. 198 godzin rocznie judo i wychowania fizycznego. </a:t>
            </a:r>
          </a:p>
          <a:p>
            <a:pPr algn="just">
              <a:lnSpc>
                <a:spcPts val="3808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2256391" y="1828517"/>
            <a:ext cx="13996923" cy="2314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4"/>
              </a:lnSpc>
            </a:pPr>
            <a:r>
              <a:rPr lang="en-US" sz="4402" spc="510" b="true">
                <a:solidFill>
                  <a:srgbClr val="FF0013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Program dotyczy szkolenia sportowego judo w klasach</a:t>
            </a:r>
          </a:p>
          <a:p>
            <a:pPr algn="l">
              <a:lnSpc>
                <a:spcPts val="4534"/>
              </a:lnSpc>
            </a:pPr>
          </a:p>
          <a:p>
            <a:pPr algn="l">
              <a:lnSpc>
                <a:spcPts val="4534"/>
              </a:lnSpc>
            </a:pPr>
            <a:r>
              <a:rPr lang="en-US" sz="4402" spc="510" b="true">
                <a:solidFill>
                  <a:srgbClr val="FF0013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1 - 3</a:t>
            </a:r>
          </a:p>
          <a:p>
            <a:pPr algn="l" marL="0" indent="0" lvl="0">
              <a:lnSpc>
                <a:spcPts val="4534"/>
              </a:lnSpc>
            </a:pPr>
            <a:r>
              <a:rPr lang="en-US" b="true" sz="4402" spc="510">
                <a:solidFill>
                  <a:srgbClr val="FF0013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4 - 8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2952363"/>
            <a:ext cx="665832" cy="418642"/>
          </a:xfrm>
          <a:custGeom>
            <a:avLst/>
            <a:gdLst/>
            <a:ahLst/>
            <a:cxnLst/>
            <a:rect r="r" b="b" t="t" l="l"/>
            <a:pathLst>
              <a:path h="418642" w="665832">
                <a:moveTo>
                  <a:pt x="0" y="0"/>
                </a:moveTo>
                <a:lnTo>
                  <a:pt x="665832" y="0"/>
                </a:lnTo>
                <a:lnTo>
                  <a:pt x="665832" y="418642"/>
                </a:lnTo>
                <a:lnTo>
                  <a:pt x="0" y="4186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0" y="5114925"/>
            <a:ext cx="18288000" cy="1766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36"/>
              </a:lnSpc>
            </a:pPr>
            <a:r>
              <a:rPr lang="en-US" b="true" sz="2600" spc="163">
                <a:solidFill>
                  <a:srgbClr val="0F00C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Szkolenie sportowe w klasach sportowych i mistrzostwa sportowego zgodnie z rozrządzeniem MEN z dnia 27 marca 2017 poz. 671, obejmuje etapy szkolenia ukierunkowanego 10 – 15 lat. </a:t>
            </a:r>
          </a:p>
          <a:p>
            <a:pPr algn="ctr">
              <a:lnSpc>
                <a:spcPts val="3536"/>
              </a:lnSpc>
            </a:pPr>
            <a:r>
              <a:rPr lang="en-US" b="true" sz="2600" spc="163">
                <a:solidFill>
                  <a:srgbClr val="0F00C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 przypadku dzieci młodszych, zadaniem klasy o profilu judo, będzie przygotowanie ich do szkolenia sportowego od klasy IV.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6043425" y="0"/>
            <a:ext cx="2244575" cy="2447142"/>
          </a:xfrm>
          <a:custGeom>
            <a:avLst/>
            <a:gdLst/>
            <a:ahLst/>
            <a:cxnLst/>
            <a:rect r="r" b="b" t="t" l="l"/>
            <a:pathLst>
              <a:path h="2447142" w="2244575">
                <a:moveTo>
                  <a:pt x="0" y="0"/>
                </a:moveTo>
                <a:lnTo>
                  <a:pt x="2244575" y="0"/>
                </a:lnTo>
                <a:lnTo>
                  <a:pt x="2244575" y="2447142"/>
                </a:lnTo>
                <a:lnTo>
                  <a:pt x="0" y="24471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1085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3542854"/>
            <a:ext cx="665832" cy="418642"/>
          </a:xfrm>
          <a:custGeom>
            <a:avLst/>
            <a:gdLst/>
            <a:ahLst/>
            <a:cxnLst/>
            <a:rect r="r" b="b" t="t" l="l"/>
            <a:pathLst>
              <a:path h="418642" w="665832">
                <a:moveTo>
                  <a:pt x="0" y="0"/>
                </a:moveTo>
                <a:lnTo>
                  <a:pt x="665832" y="0"/>
                </a:lnTo>
                <a:lnTo>
                  <a:pt x="665832" y="418641"/>
                </a:lnTo>
                <a:lnTo>
                  <a:pt x="0" y="418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85750" y="0"/>
            <a:ext cx="7882258" cy="10287000"/>
          </a:xfrm>
          <a:custGeom>
            <a:avLst/>
            <a:gdLst/>
            <a:ahLst/>
            <a:cxnLst/>
            <a:rect r="r" b="b" t="t" l="l"/>
            <a:pathLst>
              <a:path h="10287000" w="7882258">
                <a:moveTo>
                  <a:pt x="0" y="0"/>
                </a:moveTo>
                <a:lnTo>
                  <a:pt x="7882258" y="0"/>
                </a:lnTo>
                <a:lnTo>
                  <a:pt x="78822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9576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62060" y="1028700"/>
            <a:ext cx="6786638" cy="9489328"/>
          </a:xfrm>
          <a:custGeom>
            <a:avLst/>
            <a:gdLst/>
            <a:ahLst/>
            <a:cxnLst/>
            <a:rect r="r" b="b" t="t" l="l"/>
            <a:pathLst>
              <a:path h="9489328" w="6786638">
                <a:moveTo>
                  <a:pt x="0" y="0"/>
                </a:moveTo>
                <a:lnTo>
                  <a:pt x="6786638" y="0"/>
                </a:lnTo>
                <a:lnTo>
                  <a:pt x="6786638" y="9489328"/>
                </a:lnTo>
                <a:lnTo>
                  <a:pt x="0" y="9489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612" r="0" b="-361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21187" y="297179"/>
            <a:ext cx="7085650" cy="892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604"/>
              </a:lnSpc>
              <a:spcBef>
                <a:spcPct val="0"/>
              </a:spcBef>
            </a:pPr>
            <a:r>
              <a:rPr lang="en-US" sz="6604">
                <a:solidFill>
                  <a:srgbClr val="FFFFFF"/>
                </a:solidFill>
                <a:latin typeface="Battle Scarred"/>
                <a:ea typeface="Battle Scarred"/>
                <a:cs typeface="Battle Scarred"/>
                <a:sym typeface="Battle Scarred"/>
              </a:rPr>
              <a:t>piotr Karolkowski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596508" y="1175863"/>
            <a:ext cx="10533124" cy="8788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Nauczyciel, wychowawca, tata Zuzi i Antka</a:t>
            </a:r>
          </a:p>
          <a:p>
            <a:pPr algn="l" marL="561341" indent="-280670" lvl="1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licencjonowany trener Polskiego Związku judo (nr. licencji 550)</a:t>
            </a:r>
          </a:p>
          <a:p>
            <a:pPr algn="l" marL="561341" indent="-280670" lvl="1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absolwent Akademii Wychowania Fizycznego w Warszawie</a:t>
            </a:r>
          </a:p>
          <a:p>
            <a:pPr algn="l" marL="561341" indent="-280670" lvl="1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Trener II klasy</a:t>
            </a:r>
          </a:p>
          <a:p>
            <a:pPr algn="l" marL="561341" indent="-280670" lvl="1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Instruktor kulturystki</a:t>
            </a:r>
          </a:p>
          <a:p>
            <a:pPr algn="l" marL="561341" indent="-280670" lvl="1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Autor programu Ministerstwa Sportu “Wieloletni program szkolenia sportowego w zakresie judo w Szkołach Mistrzostwa Sportowego”</a:t>
            </a:r>
          </a:p>
          <a:p>
            <a:pPr algn="l" marL="561341" indent="-280670" lvl="1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Koordynator Kadr Wojewódzkich w latach 2018 - 2023</a:t>
            </a:r>
          </a:p>
          <a:p>
            <a:pPr algn="l" marL="561341" indent="-280670" lvl="1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Koordynator programu Światowej Federacji Judo „Judo in Schools” w latach 2018 - 2023</a:t>
            </a:r>
          </a:p>
          <a:p>
            <a:pPr algn="l" marL="561341" indent="-280670" lvl="1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Trener Kadry Narodowej juniorów w Judo w latach 2018 - 2022</a:t>
            </a:r>
          </a:p>
          <a:p>
            <a:pPr algn="l" marL="561341" indent="-280670" lvl="1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Wiceprezes ds. sportu Warszawsko Mazowieckiego Związku Judo</a:t>
            </a:r>
          </a:p>
          <a:p>
            <a:pPr algn="l" marL="561341" indent="-280670" lvl="1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Wicedyrektor Szkoły terapeutycznej</a:t>
            </a:r>
          </a:p>
          <a:p>
            <a:pPr algn="l" marL="561341" indent="-280670" lvl="1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Organizator, kierownik i wychowawca obozów sportowych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971335" y="418494"/>
            <a:ext cx="7379242" cy="77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00"/>
              </a:lnSpc>
              <a:spcBef>
                <a:spcPct val="0"/>
              </a:spcBef>
            </a:pPr>
            <a:r>
              <a:rPr lang="en-US" b="true" sz="5600">
                <a:solidFill>
                  <a:srgbClr val="0F00C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kilka słów o prowadzącym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7031970" y="0"/>
            <a:ext cx="1256030" cy="1521191"/>
          </a:xfrm>
          <a:custGeom>
            <a:avLst/>
            <a:gdLst/>
            <a:ahLst/>
            <a:cxnLst/>
            <a:rect r="r" b="b" t="t" l="l"/>
            <a:pathLst>
              <a:path h="1521191" w="1256030">
                <a:moveTo>
                  <a:pt x="0" y="0"/>
                </a:moveTo>
                <a:lnTo>
                  <a:pt x="1256030" y="0"/>
                </a:lnTo>
                <a:lnTo>
                  <a:pt x="1256030" y="1521191"/>
                </a:lnTo>
                <a:lnTo>
                  <a:pt x="0" y="15211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DAGdOXtBdiA</dc:identifier>
  <dcterms:modified xsi:type="dcterms:W3CDTF">2011-08-01T06:04:30Z</dcterms:modified>
  <cp:revision>1</cp:revision>
  <dc:title>Prezentacja Dzień Otwarty SP32</dc:title>
</cp:coreProperties>
</file>